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45"/>
  </p:notesMasterIdLst>
  <p:sldIdLst>
    <p:sldId id="256" r:id="rId2"/>
    <p:sldId id="257" r:id="rId3"/>
    <p:sldId id="262" r:id="rId4"/>
    <p:sldId id="265" r:id="rId5"/>
    <p:sldId id="266" r:id="rId6"/>
    <p:sldId id="267" r:id="rId7"/>
    <p:sldId id="268" r:id="rId8"/>
    <p:sldId id="277" r:id="rId9"/>
    <p:sldId id="274" r:id="rId10"/>
    <p:sldId id="270" r:id="rId11"/>
    <p:sldId id="275" r:id="rId12"/>
    <p:sldId id="280" r:id="rId13"/>
    <p:sldId id="278" r:id="rId14"/>
    <p:sldId id="283" r:id="rId15"/>
    <p:sldId id="279" r:id="rId16"/>
    <p:sldId id="285" r:id="rId17"/>
    <p:sldId id="286" r:id="rId18"/>
    <p:sldId id="288" r:id="rId19"/>
    <p:sldId id="290" r:id="rId20"/>
    <p:sldId id="294" r:id="rId21"/>
    <p:sldId id="295" r:id="rId22"/>
    <p:sldId id="310" r:id="rId23"/>
    <p:sldId id="313" r:id="rId24"/>
    <p:sldId id="272" r:id="rId25"/>
    <p:sldId id="281" r:id="rId26"/>
    <p:sldId id="282" r:id="rId27"/>
    <p:sldId id="284" r:id="rId28"/>
    <p:sldId id="308" r:id="rId29"/>
    <p:sldId id="293" r:id="rId30"/>
    <p:sldId id="287" r:id="rId31"/>
    <p:sldId id="292" r:id="rId32"/>
    <p:sldId id="297" r:id="rId33"/>
    <p:sldId id="298" r:id="rId34"/>
    <p:sldId id="299" r:id="rId35"/>
    <p:sldId id="301" r:id="rId36"/>
    <p:sldId id="302" r:id="rId37"/>
    <p:sldId id="303" r:id="rId38"/>
    <p:sldId id="304" r:id="rId39"/>
    <p:sldId id="305" r:id="rId40"/>
    <p:sldId id="306" r:id="rId41"/>
    <p:sldId id="307" r:id="rId42"/>
    <p:sldId id="289" r:id="rId43"/>
    <p:sldId id="314" r:id="rId4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278" autoAdjust="0"/>
  </p:normalViewPr>
  <p:slideViewPr>
    <p:cSldViewPr>
      <p:cViewPr varScale="1">
        <p:scale>
          <a:sx n="41" d="100"/>
          <a:sy n="41" d="100"/>
        </p:scale>
        <p:origin x="1356" y="4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4D9D9A4A-9050-4080-BF9F-B4B8F2AE80E9}" type="datetimeFigureOut">
              <a:rPr lang="en-US" smtClean="0"/>
              <a:t>3/14/2014</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FBF8C3E-A0C8-42F2-90C5-2753A4291C47}" type="slidenum">
              <a:rPr lang="en-US" smtClean="0"/>
              <a:t>‹#›</a:t>
            </a:fld>
            <a:endParaRPr lang="en-US" dirty="0"/>
          </a:p>
        </p:txBody>
      </p:sp>
    </p:spTree>
    <p:extLst>
      <p:ext uri="{BB962C8B-B14F-4D97-AF65-F5344CB8AC3E}">
        <p14:creationId xmlns:p14="http://schemas.microsoft.com/office/powerpoint/2010/main" val="20169295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BF8C3E-A0C8-42F2-90C5-2753A4291C47}" type="slidenum">
              <a:rPr lang="en-US" smtClean="0"/>
              <a:t>16</a:t>
            </a:fld>
            <a:endParaRPr lang="en-US" dirty="0"/>
          </a:p>
        </p:txBody>
      </p:sp>
    </p:spTree>
    <p:extLst>
      <p:ext uri="{BB962C8B-B14F-4D97-AF65-F5344CB8AC3E}">
        <p14:creationId xmlns:p14="http://schemas.microsoft.com/office/powerpoint/2010/main" val="3717835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BF8C3E-A0C8-42F2-90C5-2753A4291C47}" type="slidenum">
              <a:rPr lang="en-US" smtClean="0"/>
              <a:t>27</a:t>
            </a:fld>
            <a:endParaRPr lang="en-US" dirty="0"/>
          </a:p>
        </p:txBody>
      </p:sp>
    </p:spTree>
    <p:extLst>
      <p:ext uri="{BB962C8B-B14F-4D97-AF65-F5344CB8AC3E}">
        <p14:creationId xmlns:p14="http://schemas.microsoft.com/office/powerpoint/2010/main" val="36549324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FBF8C3E-A0C8-42F2-90C5-2753A4291C47}" type="slidenum">
              <a:rPr lang="en-US" smtClean="0"/>
              <a:t>39</a:t>
            </a:fld>
            <a:endParaRPr lang="en-US" dirty="0"/>
          </a:p>
        </p:txBody>
      </p:sp>
    </p:spTree>
    <p:extLst>
      <p:ext uri="{BB962C8B-B14F-4D97-AF65-F5344CB8AC3E}">
        <p14:creationId xmlns:p14="http://schemas.microsoft.com/office/powerpoint/2010/main" val="3798119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5A44E4-2457-4172-B003-79A7BD9566D1}" type="slidenum">
              <a:rPr lang="en-US" smtClean="0"/>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405A44E4-2457-4172-B003-79A7BD9566D1}"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dirty="0"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A08E4E-4707-45C3-BF3F-ABCA85464FFF}" type="datetimeFigureOut">
              <a:rPr lang="en-US" smtClean="0"/>
              <a:t>3/14/2014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5A44E4-2457-4172-B003-79A7BD9566D1}"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83A08E4E-4707-45C3-BF3F-ABCA85464FFF}" type="datetimeFigureOut">
              <a:rPr lang="en-US" smtClean="0"/>
              <a:t>3/14/2014</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405A44E4-2457-4172-B003-79A7BD9566D1}"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mailto:smunoz@menifeeusd.org" TargetMode="External"/><Relationship Id="rId2" Type="http://schemas.openxmlformats.org/officeDocument/2006/relationships/hyperlink" Target="mailto:cfrye@menifeeusd.org" TargetMode="Externa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STEM</a:t>
            </a:r>
            <a:br>
              <a:rPr lang="en-US" dirty="0" smtClean="0"/>
            </a:br>
            <a:endParaRPr lang="en-US" dirty="0"/>
          </a:p>
        </p:txBody>
      </p:sp>
      <p:sp>
        <p:nvSpPr>
          <p:cNvPr id="3" name="Subtitle 2"/>
          <p:cNvSpPr>
            <a:spLocks noGrp="1"/>
          </p:cNvSpPr>
          <p:nvPr>
            <p:ph type="subTitle" idx="1"/>
          </p:nvPr>
        </p:nvSpPr>
        <p:spPr/>
        <p:txBody>
          <a:bodyPr/>
          <a:lstStyle/>
          <a:p>
            <a:r>
              <a:rPr lang="en-US" dirty="0" smtClean="0"/>
              <a:t>Presenter: Shelly A Muñoz</a:t>
            </a:r>
            <a:endParaRPr lang="en-US" dirty="0"/>
          </a:p>
        </p:txBody>
      </p:sp>
    </p:spTree>
    <p:extLst>
      <p:ext uri="{BB962C8B-B14F-4D97-AF65-F5344CB8AC3E}">
        <p14:creationId xmlns:p14="http://schemas.microsoft.com/office/powerpoint/2010/main" val="233904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7314" y="306388"/>
            <a:ext cx="6791286" cy="6475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15831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136339"/>
            <a:ext cx="4572000" cy="369332"/>
          </a:xfrm>
          <a:prstGeom prst="rect">
            <a:avLst/>
          </a:prstGeom>
        </p:spPr>
        <p:txBody>
          <a:bodyPr>
            <a:spAutoFit/>
          </a:bodyPr>
          <a:lstStyle/>
          <a:p>
            <a:endParaRPr lang="en-US" dirty="0"/>
          </a:p>
        </p:txBody>
      </p:sp>
      <p:sp>
        <p:nvSpPr>
          <p:cNvPr id="3" name="Rectangle 2"/>
          <p:cNvSpPr/>
          <p:nvPr/>
        </p:nvSpPr>
        <p:spPr>
          <a:xfrm>
            <a:off x="2534840" y="3244334"/>
            <a:ext cx="184731" cy="646331"/>
          </a:xfrm>
          <a:prstGeom prst="rect">
            <a:avLst/>
          </a:prstGeom>
        </p:spPr>
        <p:txBody>
          <a:bodyPr wrap="none">
            <a:spAutoFit/>
          </a:bodyPr>
          <a:lstStyle/>
          <a:p>
            <a:endParaRPr lang="en-US" dirty="0" smtClean="0"/>
          </a:p>
          <a:p>
            <a:endParaRPr lang="en-US" dirty="0"/>
          </a:p>
        </p:txBody>
      </p:sp>
      <p:sp>
        <p:nvSpPr>
          <p:cNvPr id="4" name="Rectangle 3"/>
          <p:cNvSpPr/>
          <p:nvPr/>
        </p:nvSpPr>
        <p:spPr>
          <a:xfrm>
            <a:off x="1143000" y="609601"/>
            <a:ext cx="6553200" cy="3539430"/>
          </a:xfrm>
          <a:prstGeom prst="rect">
            <a:avLst/>
          </a:prstGeom>
        </p:spPr>
        <p:txBody>
          <a:bodyPr wrap="square">
            <a:spAutoFit/>
          </a:bodyPr>
          <a:lstStyle/>
          <a:p>
            <a:pPr algn="ctr"/>
            <a:r>
              <a:rPr lang="en-US" sz="2800" dirty="0" smtClean="0"/>
              <a:t>The President’s Council of Advisors </a:t>
            </a:r>
          </a:p>
          <a:p>
            <a:pPr algn="ctr"/>
            <a:r>
              <a:rPr lang="en-US" sz="2800" dirty="0" smtClean="0"/>
              <a:t>on Science and Technology (PCAST)</a:t>
            </a:r>
          </a:p>
          <a:p>
            <a:pPr algn="ctr"/>
            <a:endParaRPr lang="en-US" sz="2800" dirty="0" smtClean="0"/>
          </a:p>
          <a:p>
            <a:pPr algn="ctr"/>
            <a:r>
              <a:rPr lang="en-US" sz="2800" dirty="0" smtClean="0"/>
              <a:t>"Since the beginning of the 20th century, the 	average per capita income in the United  States has grown more than sevenfold, and science and technology account for 	more than half of this growth."</a:t>
            </a:r>
            <a:endParaRPr lang="en-US" sz="2800"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27205" y="4185474"/>
            <a:ext cx="3352800" cy="2514600"/>
          </a:xfrm>
          <a:prstGeom prst="rect">
            <a:avLst/>
          </a:prstGeom>
        </p:spPr>
      </p:pic>
    </p:spTree>
    <p:extLst>
      <p:ext uri="{BB962C8B-B14F-4D97-AF65-F5344CB8AC3E}">
        <p14:creationId xmlns:p14="http://schemas.microsoft.com/office/powerpoint/2010/main" val="234389222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STEM Activity #1- T</a:t>
            </a:r>
            <a:endParaRPr lang="en-US" dirty="0"/>
          </a:p>
        </p:txBody>
      </p:sp>
      <p:sp>
        <p:nvSpPr>
          <p:cNvPr id="3" name="Text Placeholder 2"/>
          <p:cNvSpPr>
            <a:spLocks noGrp="1"/>
          </p:cNvSpPr>
          <p:nvPr>
            <p:ph type="body" sz="half" idx="2"/>
          </p:nvPr>
        </p:nvSpPr>
        <p:spPr/>
        <p:txBody>
          <a:bodyPr/>
          <a:lstStyle/>
          <a:p>
            <a:r>
              <a:rPr lang="en-US" dirty="0" smtClean="0"/>
              <a:t>STEM Activity</a:t>
            </a:r>
            <a:endParaRPr lang="en-US" dirty="0"/>
          </a:p>
        </p:txBody>
      </p:sp>
      <p:pic>
        <p:nvPicPr>
          <p:cNvPr id="5" name="Picture Placeholder 4"/>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l="11094" r="11094"/>
          <a:stretch>
            <a:fillRect/>
          </a:stretch>
        </p:blipFill>
        <p:spPr/>
      </p:pic>
    </p:spTree>
    <p:extLst>
      <p:ext uri="{BB962C8B-B14F-4D97-AF65-F5344CB8AC3E}">
        <p14:creationId xmlns:p14="http://schemas.microsoft.com/office/powerpoint/2010/main" val="5363160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33600" y="762000"/>
            <a:ext cx="4114800" cy="769441"/>
          </a:xfrm>
          <a:prstGeom prst="rect">
            <a:avLst/>
          </a:prstGeom>
        </p:spPr>
        <p:txBody>
          <a:bodyPr wrap="square">
            <a:spAutoFit/>
          </a:bodyPr>
          <a:lstStyle/>
          <a:p>
            <a:pPr algn="ctr"/>
            <a:r>
              <a:rPr lang="en-US" sz="4400" dirty="0" smtClean="0"/>
              <a:t>What is STEM?</a:t>
            </a:r>
            <a:endParaRPr lang="en-US" sz="4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828800"/>
            <a:ext cx="33528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200" y="5150865"/>
            <a:ext cx="2057400" cy="1556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62779" y="1911350"/>
            <a:ext cx="1828800" cy="227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72200" y="5274144"/>
            <a:ext cx="2554287" cy="143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80434" y="4291705"/>
            <a:ext cx="3221131" cy="2415848"/>
          </a:xfrm>
          <a:prstGeom prst="rect">
            <a:avLst/>
          </a:prstGeom>
        </p:spPr>
      </p:pic>
      <p:pic>
        <p:nvPicPr>
          <p:cNvPr id="14" name="Picture 22" descr="MPj03998360000[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8491" y="1987261"/>
            <a:ext cx="3253274" cy="2127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53436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rot="10800000" flipV="1">
            <a:off x="1331191" y="609600"/>
            <a:ext cx="6324600" cy="2554545"/>
          </a:xfrm>
          <a:prstGeom prst="rect">
            <a:avLst/>
          </a:prstGeom>
        </p:spPr>
        <p:txBody>
          <a:bodyPr wrap="square">
            <a:spAutoFit/>
          </a:bodyPr>
          <a:lstStyle/>
          <a:p>
            <a:pPr lvl="0" algn="ctr"/>
            <a:r>
              <a:rPr lang="en-US" sz="3200" dirty="0">
                <a:solidFill>
                  <a:srgbClr val="000000"/>
                </a:solidFill>
              </a:rPr>
              <a:t>Over the centuries, STEM evolved into </a:t>
            </a:r>
            <a:r>
              <a:rPr lang="en-US" sz="3200" dirty="0" smtClean="0">
                <a:solidFill>
                  <a:srgbClr val="000000"/>
                </a:solidFill>
              </a:rPr>
              <a:t>different </a:t>
            </a:r>
            <a:r>
              <a:rPr lang="en-US" sz="3200" dirty="0">
                <a:solidFill>
                  <a:srgbClr val="000000"/>
                </a:solidFill>
              </a:rPr>
              <a:t>applications and ventured 	into new territory driven by two </a:t>
            </a:r>
            <a:r>
              <a:rPr lang="en-US" sz="3200" dirty="0" smtClean="0">
                <a:solidFill>
                  <a:srgbClr val="000000"/>
                </a:solidFill>
              </a:rPr>
              <a:t> forces</a:t>
            </a:r>
            <a:r>
              <a:rPr lang="en-US" sz="3200" dirty="0">
                <a:solidFill>
                  <a:srgbClr val="000000"/>
                </a:solidFill>
              </a:rPr>
              <a:t>: human need and human </a:t>
            </a:r>
            <a:r>
              <a:rPr lang="en-US" sz="3200" dirty="0" smtClean="0">
                <a:solidFill>
                  <a:srgbClr val="000000"/>
                </a:solidFill>
              </a:rPr>
              <a:t>curiosity</a:t>
            </a:r>
            <a:r>
              <a:rPr lang="en-US" sz="3200" dirty="0">
                <a:solidFill>
                  <a:srgbClr val="000000"/>
                </a:solidFill>
              </a:rPr>
              <a:t>. </a:t>
            </a:r>
          </a:p>
        </p:txBody>
      </p:sp>
    </p:spTree>
    <p:extLst>
      <p:ext uri="{BB962C8B-B14F-4D97-AF65-F5344CB8AC3E}">
        <p14:creationId xmlns:p14="http://schemas.microsoft.com/office/powerpoint/2010/main" val="404705020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457200"/>
            <a:ext cx="8153400" cy="3046988"/>
          </a:xfrm>
          <a:prstGeom prst="rect">
            <a:avLst/>
          </a:prstGeom>
        </p:spPr>
        <p:txBody>
          <a:bodyPr wrap="square">
            <a:spAutoFit/>
          </a:bodyPr>
          <a:lstStyle/>
          <a:p>
            <a:pPr algn="ctr"/>
            <a:r>
              <a:rPr lang="en-US" sz="2400" b="1" dirty="0" smtClean="0"/>
              <a:t>STEM Education integrates all 4 contents of  Science, Technology, Engineering, and Mathematics. It  supports application  by combining these “silos” into a new trans-	disciplinary subject in meaningful realistic  ways.</a:t>
            </a:r>
          </a:p>
          <a:p>
            <a:pPr algn="ctr"/>
            <a:endParaRPr lang="en-US" sz="2400" b="1" dirty="0" smtClean="0"/>
          </a:p>
          <a:p>
            <a:pPr algn="ctr"/>
            <a:r>
              <a:rPr lang="en-US" sz="2400" b="1" dirty="0" smtClean="0"/>
              <a:t>STEM Education seeks to ↑ access to learning  preparing  students for post-secondary study, the 21st century workforce, and becoming informed citizens.</a:t>
            </a:r>
            <a:endParaRPr lang="en-US" sz="2400" b="1" dirty="0"/>
          </a:p>
        </p:txBody>
      </p:sp>
    </p:spTree>
    <p:extLst>
      <p:ext uri="{BB962C8B-B14F-4D97-AF65-F5344CB8AC3E}">
        <p14:creationId xmlns:p14="http://schemas.microsoft.com/office/powerpoint/2010/main" val="22515368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3657600"/>
            <a:ext cx="6781800" cy="1066800"/>
          </a:xfrm>
          <a:prstGeom prst="rect">
            <a:avLst/>
          </a:prstGeom>
        </p:spPr>
        <p:txBody>
          <a:bodyPr wrap="square">
            <a:spAutoFit/>
          </a:bodyPr>
          <a:lstStyle/>
          <a:p>
            <a:endParaRPr lang="en-US" dirty="0"/>
          </a:p>
        </p:txBody>
      </p:sp>
      <p:sp>
        <p:nvSpPr>
          <p:cNvPr id="3" name="Rectangle 2"/>
          <p:cNvSpPr/>
          <p:nvPr/>
        </p:nvSpPr>
        <p:spPr>
          <a:xfrm>
            <a:off x="228600" y="3105835"/>
            <a:ext cx="8610600" cy="369332"/>
          </a:xfrm>
          <a:prstGeom prst="rect">
            <a:avLst/>
          </a:prstGeom>
        </p:spPr>
        <p:txBody>
          <a:bodyPr wrap="square">
            <a:spAutoFit/>
          </a:bodyPr>
          <a:lstStyle/>
          <a:p>
            <a:r>
              <a:rPr lang="en-US" dirty="0" smtClean="0"/>
              <a:t>        National </a:t>
            </a:r>
            <a:r>
              <a:rPr lang="en-US" dirty="0"/>
              <a:t>Science Education Standards, National Research Council, 1996.</a:t>
            </a:r>
          </a:p>
        </p:txBody>
      </p:sp>
      <p:sp>
        <p:nvSpPr>
          <p:cNvPr id="4" name="Rectangle 3"/>
          <p:cNvSpPr/>
          <p:nvPr/>
        </p:nvSpPr>
        <p:spPr>
          <a:xfrm>
            <a:off x="914400" y="762000"/>
            <a:ext cx="7467600" cy="1323439"/>
          </a:xfrm>
          <a:prstGeom prst="rect">
            <a:avLst/>
          </a:prstGeom>
        </p:spPr>
        <p:txBody>
          <a:bodyPr wrap="square">
            <a:spAutoFit/>
          </a:bodyPr>
          <a:lstStyle/>
          <a:p>
            <a:pPr algn="ctr"/>
            <a:r>
              <a:rPr lang="en-US" sz="4000" dirty="0"/>
              <a:t>Science seeks to understand </a:t>
            </a:r>
            <a:br>
              <a:rPr lang="en-US" sz="4000" dirty="0"/>
            </a:br>
            <a:r>
              <a:rPr lang="en-US" sz="4000" dirty="0"/>
              <a:t>the natural world.</a:t>
            </a:r>
          </a:p>
        </p:txBody>
      </p:sp>
    </p:spTree>
    <p:extLst>
      <p:ext uri="{BB962C8B-B14F-4D97-AF65-F5344CB8AC3E}">
        <p14:creationId xmlns:p14="http://schemas.microsoft.com/office/powerpoint/2010/main" val="31679855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799" y="1752600"/>
            <a:ext cx="7885545" cy="1754326"/>
          </a:xfrm>
          <a:prstGeom prst="rect">
            <a:avLst/>
          </a:prstGeom>
        </p:spPr>
        <p:txBody>
          <a:bodyPr wrap="square">
            <a:spAutoFit/>
          </a:bodyPr>
          <a:lstStyle/>
          <a:p>
            <a:r>
              <a:rPr lang="en-US" b="1" dirty="0"/>
              <a:t>Comprises the entire system of people and organizations, </a:t>
            </a:r>
            <a:r>
              <a:rPr lang="en-US" b="1" dirty="0" smtClean="0"/>
              <a:t>knowledge</a:t>
            </a:r>
            <a:r>
              <a:rPr lang="en-US" b="1" dirty="0"/>
              <a:t>, processes, and devices that go into </a:t>
            </a:r>
            <a:r>
              <a:rPr lang="en-US" b="1" dirty="0" smtClean="0"/>
              <a:t> creating </a:t>
            </a:r>
            <a:r>
              <a:rPr lang="en-US" b="1" dirty="0"/>
              <a:t>and operating technological artifacts, as well </a:t>
            </a:r>
            <a:r>
              <a:rPr lang="en-US" b="1" dirty="0" smtClean="0"/>
              <a:t> as </a:t>
            </a:r>
            <a:r>
              <a:rPr lang="en-US" b="1" dirty="0"/>
              <a:t>the artifacts themselves.</a:t>
            </a:r>
          </a:p>
          <a:p>
            <a:endParaRPr lang="en-US" b="1" dirty="0"/>
          </a:p>
          <a:p>
            <a:r>
              <a:rPr lang="en-US" b="1" dirty="0"/>
              <a:t>The goal of technology is to make modifications in the </a:t>
            </a:r>
            <a:r>
              <a:rPr lang="en-US" b="1" dirty="0" smtClean="0"/>
              <a:t> world </a:t>
            </a:r>
            <a:r>
              <a:rPr lang="en-US" b="1" dirty="0"/>
              <a:t>to meet human needs. (National Science </a:t>
            </a:r>
            <a:r>
              <a:rPr lang="en-US" b="1" dirty="0" smtClean="0"/>
              <a:t>Education </a:t>
            </a:r>
            <a:r>
              <a:rPr lang="en-US" b="1" dirty="0"/>
              <a:t>Standards, NRC, 1996)</a:t>
            </a:r>
          </a:p>
        </p:txBody>
      </p:sp>
      <p:sp>
        <p:nvSpPr>
          <p:cNvPr id="3" name="Rectangle 2"/>
          <p:cNvSpPr/>
          <p:nvPr/>
        </p:nvSpPr>
        <p:spPr>
          <a:xfrm>
            <a:off x="533400" y="4243999"/>
            <a:ext cx="7924800" cy="646331"/>
          </a:xfrm>
          <a:prstGeom prst="rect">
            <a:avLst/>
          </a:prstGeom>
        </p:spPr>
        <p:txBody>
          <a:bodyPr wrap="square">
            <a:spAutoFit/>
          </a:bodyPr>
          <a:lstStyle/>
          <a:p>
            <a:pPr algn="ctr"/>
            <a:r>
              <a:rPr lang="en-US" dirty="0"/>
              <a:t>(“Technology” is frequently confused with </a:t>
            </a:r>
            <a:r>
              <a:rPr lang="en-US" dirty="0" smtClean="0"/>
              <a:t>“</a:t>
            </a:r>
            <a:r>
              <a:rPr lang="en-US" dirty="0"/>
              <a:t>computer” although the two are not </a:t>
            </a:r>
            <a:r>
              <a:rPr lang="en-US" dirty="0" smtClean="0"/>
              <a:t>interchangeable </a:t>
            </a:r>
            <a:r>
              <a:rPr lang="en-US" dirty="0"/>
              <a:t>terms) </a:t>
            </a:r>
          </a:p>
        </p:txBody>
      </p:sp>
      <p:sp>
        <p:nvSpPr>
          <p:cNvPr id="6" name="Rectangle 5"/>
          <p:cNvSpPr/>
          <p:nvPr/>
        </p:nvSpPr>
        <p:spPr>
          <a:xfrm>
            <a:off x="838200" y="102067"/>
            <a:ext cx="7043738" cy="1015663"/>
          </a:xfrm>
          <a:prstGeom prst="rect">
            <a:avLst/>
          </a:prstGeom>
        </p:spPr>
        <p:txBody>
          <a:bodyPr wrap="square">
            <a:spAutoFit/>
          </a:bodyPr>
          <a:lstStyle/>
          <a:p>
            <a:pPr lvl="0" algn="ctr"/>
            <a:r>
              <a:rPr lang="en-US" sz="6000" dirty="0">
                <a:solidFill>
                  <a:srgbClr val="000000"/>
                </a:solidFill>
              </a:rPr>
              <a:t>Technology</a:t>
            </a:r>
          </a:p>
        </p:txBody>
      </p:sp>
    </p:spTree>
    <p:extLst>
      <p:ext uri="{BB962C8B-B14F-4D97-AF65-F5344CB8AC3E}">
        <p14:creationId xmlns:p14="http://schemas.microsoft.com/office/powerpoint/2010/main" val="2180965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 y="5486400"/>
            <a:ext cx="8686800" cy="1200329"/>
          </a:xfrm>
          <a:prstGeom prst="rect">
            <a:avLst/>
          </a:prstGeom>
        </p:spPr>
        <p:txBody>
          <a:bodyPr wrap="square">
            <a:spAutoFit/>
          </a:bodyPr>
          <a:lstStyle/>
          <a:p>
            <a:r>
              <a:rPr lang="en-US" dirty="0"/>
              <a:t>Engineering is the discipline that applies scientific principles </a:t>
            </a:r>
            <a:r>
              <a:rPr lang="en-US" dirty="0" smtClean="0"/>
              <a:t> and </a:t>
            </a:r>
            <a:r>
              <a:rPr lang="en-US" dirty="0"/>
              <a:t>theories in order to create strategies, procedures </a:t>
            </a:r>
            <a:r>
              <a:rPr lang="en-US" dirty="0" smtClean="0"/>
              <a:t> or </a:t>
            </a:r>
            <a:r>
              <a:rPr lang="en-US" dirty="0"/>
              <a:t>objects that will satisfy a need, solve a problem, or 	to enhance an existing product by envisioning, </a:t>
            </a:r>
            <a:r>
              <a:rPr lang="en-US" dirty="0" smtClean="0"/>
              <a:t>designing </a:t>
            </a:r>
            <a:r>
              <a:rPr lang="en-US" dirty="0"/>
              <a:t>and producing technological solutions or </a:t>
            </a:r>
            <a:r>
              <a:rPr lang="en-US" dirty="0" smtClean="0"/>
              <a:t>improvements</a:t>
            </a:r>
            <a:r>
              <a:rPr lang="en-US" dirty="0"/>
              <a:t>. (Wesson) </a:t>
            </a:r>
          </a:p>
        </p:txBody>
      </p:sp>
      <p:sp>
        <p:nvSpPr>
          <p:cNvPr id="3" name="Rectangle 2"/>
          <p:cNvSpPr/>
          <p:nvPr/>
        </p:nvSpPr>
        <p:spPr>
          <a:xfrm>
            <a:off x="381000" y="1677151"/>
            <a:ext cx="8382000" cy="3046988"/>
          </a:xfrm>
          <a:prstGeom prst="rect">
            <a:avLst/>
          </a:prstGeom>
        </p:spPr>
        <p:txBody>
          <a:bodyPr wrap="square">
            <a:spAutoFit/>
          </a:bodyPr>
          <a:lstStyle/>
          <a:p>
            <a:pPr algn="ctr"/>
            <a:r>
              <a:rPr lang="en-US" sz="2400" dirty="0"/>
              <a:t>“The creative application of scientific principles to design or develop structures, machines, apparatus, or manufacturing processes, or works utilizing them singly or in combination; or to construct or operate the same with full cognizance of their design; or to forecast their behavior under specific operating conditions; all as specs and intended function, economics of operation or safety to life and property.“ (The American Engineers Council for Professional Development)</a:t>
            </a:r>
          </a:p>
        </p:txBody>
      </p:sp>
      <p:sp>
        <p:nvSpPr>
          <p:cNvPr id="5" name="Rectangle 4"/>
          <p:cNvSpPr/>
          <p:nvPr/>
        </p:nvSpPr>
        <p:spPr>
          <a:xfrm>
            <a:off x="2286000" y="1720840"/>
            <a:ext cx="4572000" cy="369332"/>
          </a:xfrm>
          <a:prstGeom prst="rect">
            <a:avLst/>
          </a:prstGeom>
        </p:spPr>
        <p:txBody>
          <a:bodyPr>
            <a:spAutoFit/>
          </a:bodyPr>
          <a:lstStyle/>
          <a:p>
            <a:endParaRPr lang="en-US" dirty="0"/>
          </a:p>
        </p:txBody>
      </p:sp>
      <p:sp>
        <p:nvSpPr>
          <p:cNvPr id="6" name="Rectangle 5"/>
          <p:cNvSpPr/>
          <p:nvPr/>
        </p:nvSpPr>
        <p:spPr>
          <a:xfrm>
            <a:off x="1371600" y="76200"/>
            <a:ext cx="5562600" cy="923330"/>
          </a:xfrm>
          <a:prstGeom prst="rect">
            <a:avLst/>
          </a:prstGeom>
        </p:spPr>
        <p:txBody>
          <a:bodyPr wrap="square">
            <a:spAutoFit/>
          </a:bodyPr>
          <a:lstStyle/>
          <a:p>
            <a:pPr algn="ctr"/>
            <a:r>
              <a:rPr lang="en-US" sz="5400" dirty="0"/>
              <a:t>Engineering</a:t>
            </a:r>
          </a:p>
        </p:txBody>
      </p:sp>
    </p:spTree>
    <p:extLst>
      <p:ext uri="{BB962C8B-B14F-4D97-AF65-F5344CB8AC3E}">
        <p14:creationId xmlns:p14="http://schemas.microsoft.com/office/powerpoint/2010/main" val="32880826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77078" y="1981200"/>
            <a:ext cx="8839200" cy="2862322"/>
          </a:xfrm>
          <a:prstGeom prst="rect">
            <a:avLst/>
          </a:prstGeom>
        </p:spPr>
        <p:txBody>
          <a:bodyPr wrap="square">
            <a:spAutoFit/>
          </a:bodyPr>
          <a:lstStyle/>
          <a:p>
            <a:endParaRPr lang="en-US" dirty="0" smtClean="0"/>
          </a:p>
          <a:p>
            <a:endParaRPr lang="en-US" dirty="0"/>
          </a:p>
          <a:p>
            <a:r>
              <a:rPr lang="en-US" dirty="0" smtClean="0"/>
              <a:t>The </a:t>
            </a:r>
            <a:r>
              <a:rPr lang="en-US" dirty="0"/>
              <a:t>study of patterns and relationships among 	quantities, numbers, and shapes. Mathematics </a:t>
            </a:r>
            <a:r>
              <a:rPr lang="en-US" dirty="0" smtClean="0"/>
              <a:t> includes </a:t>
            </a:r>
            <a:r>
              <a:rPr lang="en-US" dirty="0"/>
              <a:t>theoretical mathematics and applied </a:t>
            </a:r>
            <a:r>
              <a:rPr lang="en-US" dirty="0" smtClean="0"/>
              <a:t>mathematics</a:t>
            </a:r>
            <a:r>
              <a:rPr lang="en-US" dirty="0"/>
              <a:t>.</a:t>
            </a:r>
          </a:p>
          <a:p>
            <a:endParaRPr lang="en-US" dirty="0"/>
          </a:p>
          <a:p>
            <a:r>
              <a:rPr lang="en-US" dirty="0"/>
              <a:t>Not surprisingly, patterns is listed as the 1st of the 7 </a:t>
            </a:r>
            <a:r>
              <a:rPr lang="en-US" dirty="0" smtClean="0"/>
              <a:t>crosscutting </a:t>
            </a:r>
            <a:r>
              <a:rPr lang="en-US" dirty="0"/>
              <a:t>concepts in the NGSS, which form </a:t>
            </a:r>
            <a:r>
              <a:rPr lang="en-US" dirty="0" smtClean="0"/>
              <a:t>the </a:t>
            </a:r>
            <a:r>
              <a:rPr lang="en-US" dirty="0"/>
              <a:t>foundation for learning science. </a:t>
            </a:r>
          </a:p>
          <a:p>
            <a:endParaRPr lang="en-US" dirty="0"/>
          </a:p>
          <a:p>
            <a:r>
              <a:rPr lang="en-US" dirty="0"/>
              <a:t>The discipline of science provides a framework to </a:t>
            </a:r>
            <a:r>
              <a:rPr lang="en-US" dirty="0" smtClean="0"/>
              <a:t>conceptually </a:t>
            </a:r>
            <a:r>
              <a:rPr lang="en-US" dirty="0"/>
              <a:t>organize patterns and 	relationships we find in the natural world </a:t>
            </a:r>
            <a:r>
              <a:rPr lang="en-US" dirty="0" smtClean="0"/>
              <a:t>around </a:t>
            </a:r>
            <a:r>
              <a:rPr lang="en-US" dirty="0"/>
              <a:t>us.</a:t>
            </a:r>
          </a:p>
        </p:txBody>
      </p:sp>
      <p:sp>
        <p:nvSpPr>
          <p:cNvPr id="3" name="Rectangle 2"/>
          <p:cNvSpPr/>
          <p:nvPr/>
        </p:nvSpPr>
        <p:spPr>
          <a:xfrm>
            <a:off x="2286000" y="1443841"/>
            <a:ext cx="4572000" cy="369332"/>
          </a:xfrm>
          <a:prstGeom prst="rect">
            <a:avLst/>
          </a:prstGeom>
        </p:spPr>
        <p:txBody>
          <a:bodyPr>
            <a:spAutoFit/>
          </a:bodyPr>
          <a:lstStyle/>
          <a:p>
            <a:endParaRPr lang="en-US" dirty="0"/>
          </a:p>
        </p:txBody>
      </p:sp>
      <p:sp>
        <p:nvSpPr>
          <p:cNvPr id="4" name="Rectangle 3"/>
          <p:cNvSpPr/>
          <p:nvPr/>
        </p:nvSpPr>
        <p:spPr>
          <a:xfrm rot="10800000" flipV="1">
            <a:off x="990598" y="220832"/>
            <a:ext cx="7315201" cy="523220"/>
          </a:xfrm>
          <a:prstGeom prst="rect">
            <a:avLst/>
          </a:prstGeom>
        </p:spPr>
        <p:txBody>
          <a:bodyPr wrap="square">
            <a:spAutoFit/>
          </a:bodyPr>
          <a:lstStyle/>
          <a:p>
            <a:pPr algn="ctr"/>
            <a:r>
              <a:rPr lang="en-US" sz="2800" dirty="0"/>
              <a:t>Mathematics is…</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3619498" y="776537"/>
            <a:ext cx="2057400" cy="1543050"/>
          </a:xfrm>
          <a:prstGeom prst="rect">
            <a:avLst/>
          </a:prstGeom>
        </p:spPr>
      </p:pic>
    </p:spTree>
    <p:extLst>
      <p:ext uri="{BB962C8B-B14F-4D97-AF65-F5344CB8AC3E}">
        <p14:creationId xmlns:p14="http://schemas.microsoft.com/office/powerpoint/2010/main" val="26535153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65760"/>
            <a:ext cx="7581900" cy="777240"/>
          </a:xfrm>
        </p:spPr>
        <p:txBody>
          <a:bodyPr/>
          <a:lstStyle/>
          <a:p>
            <a:r>
              <a:rPr lang="en-US" dirty="0" smtClean="0"/>
              <a:t>What is STEM- a new way of looking at our students…</a:t>
            </a:r>
            <a:endParaRPr lang="en-US" dirty="0"/>
          </a:p>
        </p:txBody>
      </p:sp>
      <p:sp>
        <p:nvSpPr>
          <p:cNvPr id="3" name="Content Placeholder 2"/>
          <p:cNvSpPr>
            <a:spLocks noGrp="1"/>
          </p:cNvSpPr>
          <p:nvPr>
            <p:ph idx="1"/>
          </p:nvPr>
        </p:nvSpPr>
        <p:spPr>
          <a:xfrm>
            <a:off x="533400" y="1295400"/>
            <a:ext cx="7520940" cy="2699277"/>
          </a:xfrm>
        </p:spPr>
        <p:txBody>
          <a:bodyPr/>
          <a:lstStyle/>
          <a:p>
            <a:r>
              <a:rPr lang="en-US" dirty="0" smtClean="0"/>
              <a:t>Massively Multi-Player Thumb Wrestling</a:t>
            </a:r>
          </a:p>
          <a:p>
            <a:endParaRPr lang="en-US" dirty="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828800"/>
            <a:ext cx="5791200" cy="4343400"/>
          </a:xfrm>
          <a:prstGeom prst="rect">
            <a:avLst/>
          </a:prstGeom>
        </p:spPr>
      </p:pic>
    </p:spTree>
    <p:extLst>
      <p:ext uri="{BB962C8B-B14F-4D97-AF65-F5344CB8AC3E}">
        <p14:creationId xmlns:p14="http://schemas.microsoft.com/office/powerpoint/2010/main" val="21458540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365760"/>
            <a:ext cx="7581900" cy="1005840"/>
          </a:xfrm>
        </p:spPr>
        <p:txBody>
          <a:bodyPr/>
          <a:lstStyle/>
          <a:p>
            <a:r>
              <a:rPr lang="en-US" dirty="0"/>
              <a:t>Scientists, Mathematicians and Engineers</a:t>
            </a:r>
          </a:p>
        </p:txBody>
      </p:sp>
      <p:sp>
        <p:nvSpPr>
          <p:cNvPr id="3" name="Content Placeholder 2"/>
          <p:cNvSpPr>
            <a:spLocks noGrp="1"/>
          </p:cNvSpPr>
          <p:nvPr>
            <p:ph idx="1"/>
          </p:nvPr>
        </p:nvSpPr>
        <p:spPr/>
        <p:txBody>
          <a:bodyPr/>
          <a:lstStyle/>
          <a:p>
            <a:endParaRPr lang="en-US" dirty="0"/>
          </a:p>
          <a:p>
            <a:r>
              <a:rPr lang="en-US" dirty="0"/>
              <a:t> Do scientists, mathematicians and engineers </a:t>
            </a:r>
            <a:r>
              <a:rPr lang="en-US" dirty="0" smtClean="0"/>
              <a:t> communicate </a:t>
            </a:r>
            <a:r>
              <a:rPr lang="en-US" dirty="0"/>
              <a:t>with one another?</a:t>
            </a:r>
          </a:p>
          <a:p>
            <a:r>
              <a:rPr lang="en-US" dirty="0"/>
              <a:t> Do scientists, mathematicians and engineers write </a:t>
            </a:r>
            <a:r>
              <a:rPr lang="en-US" dirty="0" smtClean="0"/>
              <a:t> summaries </a:t>
            </a:r>
            <a:r>
              <a:rPr lang="en-US" dirty="0"/>
              <a:t>of their work? </a:t>
            </a:r>
          </a:p>
          <a:p>
            <a:r>
              <a:rPr lang="en-US" dirty="0"/>
              <a:t> Do they write reports?  </a:t>
            </a:r>
          </a:p>
          <a:p>
            <a:r>
              <a:rPr lang="en-US" dirty="0"/>
              <a:t> Do they write research papers? </a:t>
            </a:r>
          </a:p>
          <a:p>
            <a:r>
              <a:rPr lang="en-US" dirty="0"/>
              <a:t> Do they give oral presentations of their research at </a:t>
            </a:r>
            <a:r>
              <a:rPr lang="en-US" dirty="0" smtClean="0"/>
              <a:t>symposiums</a:t>
            </a:r>
            <a:r>
              <a:rPr lang="en-US" dirty="0"/>
              <a:t>? Interviews?</a:t>
            </a:r>
          </a:p>
          <a:p>
            <a:endParaRPr lang="en-US" dirty="0" smtClean="0"/>
          </a:p>
          <a:p>
            <a:endParaRPr lang="en-US" dirty="0"/>
          </a:p>
          <a:p>
            <a:r>
              <a:rPr lang="en-US" dirty="0"/>
              <a:t>Reading and writing comprise over half of the </a:t>
            </a:r>
            <a:r>
              <a:rPr lang="en-US" dirty="0" smtClean="0"/>
              <a:t>work </a:t>
            </a:r>
            <a:r>
              <a:rPr lang="en-US" dirty="0"/>
              <a:t>of scientists and engineers.” </a:t>
            </a:r>
            <a:endParaRPr lang="en-US" dirty="0" smtClean="0"/>
          </a:p>
          <a:p>
            <a:r>
              <a:rPr lang="en-US" dirty="0" smtClean="0"/>
              <a:t>(</a:t>
            </a:r>
            <a:r>
              <a:rPr lang="en-US" dirty="0"/>
              <a:t>NRC </a:t>
            </a:r>
            <a:r>
              <a:rPr lang="en-US" dirty="0" smtClean="0"/>
              <a:t> 2011</a:t>
            </a:r>
            <a:r>
              <a:rPr lang="en-US" dirty="0"/>
              <a:t>)</a:t>
            </a:r>
          </a:p>
          <a:p>
            <a:endParaRPr lang="en-US" dirty="0" smtClean="0"/>
          </a:p>
          <a:p>
            <a:endParaRPr lang="en-US" dirty="0"/>
          </a:p>
        </p:txBody>
      </p:sp>
    </p:spTree>
    <p:extLst>
      <p:ext uri="{BB962C8B-B14F-4D97-AF65-F5344CB8AC3E}">
        <p14:creationId xmlns:p14="http://schemas.microsoft.com/office/powerpoint/2010/main" val="41126760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9600" y="304800"/>
            <a:ext cx="8104159" cy="60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9044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STREAM or STEAM</a:t>
            </a:r>
            <a:endParaRPr lang="en-US" dirty="0"/>
          </a:p>
        </p:txBody>
      </p:sp>
      <p:sp>
        <p:nvSpPr>
          <p:cNvPr id="3" name="Content Placeholder 2"/>
          <p:cNvSpPr>
            <a:spLocks noGrp="1"/>
          </p:cNvSpPr>
          <p:nvPr>
            <p:ph idx="1"/>
          </p:nvPr>
        </p:nvSpPr>
        <p:spPr>
          <a:xfrm>
            <a:off x="822960" y="1100628"/>
            <a:ext cx="7520940" cy="3928572"/>
          </a:xfrm>
        </p:spPr>
        <p:txBody>
          <a:bodyPr/>
          <a:lstStyle/>
          <a:p>
            <a:r>
              <a:rPr lang="en-US" dirty="0"/>
              <a:t>S.T.2R.E.A.M. Schools</a:t>
            </a:r>
          </a:p>
          <a:p>
            <a:endParaRPr lang="en-US" dirty="0"/>
          </a:p>
          <a:p>
            <a:r>
              <a:rPr lang="en-US" dirty="0"/>
              <a:t>	Science</a:t>
            </a:r>
          </a:p>
          <a:p>
            <a:r>
              <a:rPr lang="en-US" dirty="0"/>
              <a:t>	Technology (and Thematic trans-disciplinary </a:t>
            </a:r>
          </a:p>
          <a:p>
            <a:r>
              <a:rPr lang="en-US" dirty="0"/>
              <a:t>	</a:t>
            </a:r>
            <a:r>
              <a:rPr lang="en-US" dirty="0" smtClean="0"/>
              <a:t>instruction </a:t>
            </a:r>
            <a:r>
              <a:rPr lang="en-US" dirty="0"/>
              <a:t>to extend student learning)</a:t>
            </a:r>
          </a:p>
          <a:p>
            <a:r>
              <a:rPr lang="en-US" dirty="0"/>
              <a:t>	Reading and Language Arts </a:t>
            </a:r>
          </a:p>
          <a:p>
            <a:r>
              <a:rPr lang="en-US" dirty="0"/>
              <a:t>	Engineering</a:t>
            </a:r>
          </a:p>
          <a:p>
            <a:r>
              <a:rPr lang="en-US" dirty="0"/>
              <a:t>	Art</a:t>
            </a:r>
          </a:p>
          <a:p>
            <a:r>
              <a:rPr lang="en-US" dirty="0"/>
              <a:t>	Mathematics</a:t>
            </a:r>
          </a:p>
          <a:p>
            <a:r>
              <a:rPr lang="en-US" dirty="0"/>
              <a:t>	(Maximizing connections and sensory experiences)</a:t>
            </a:r>
          </a:p>
          <a:p>
            <a:endParaRPr lang="en-US" dirty="0"/>
          </a:p>
        </p:txBody>
      </p:sp>
    </p:spTree>
    <p:extLst>
      <p:ext uri="{BB962C8B-B14F-4D97-AF65-F5344CB8AC3E}">
        <p14:creationId xmlns:p14="http://schemas.microsoft.com/office/powerpoint/2010/main" val="967404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Inquiry</a:t>
            </a:r>
            <a:endParaRPr lang="en-US" dirty="0"/>
          </a:p>
        </p:txBody>
      </p:sp>
      <p:sp>
        <p:nvSpPr>
          <p:cNvPr id="3" name="Content Placeholder 2"/>
          <p:cNvSpPr>
            <a:spLocks noGrp="1"/>
          </p:cNvSpPr>
          <p:nvPr>
            <p:ph idx="1"/>
          </p:nvPr>
        </p:nvSpPr>
        <p:spPr/>
        <p:txBody>
          <a:bodyPr/>
          <a:lstStyle/>
          <a:p>
            <a:r>
              <a:rPr lang="en-US" sz="2800" dirty="0"/>
              <a:t>Unleashing the power of inquiry and metacognition</a:t>
            </a:r>
          </a:p>
          <a:p>
            <a:r>
              <a:rPr lang="en-US" sz="2800" dirty="0"/>
              <a:t>A distinction: Brain-derived answers vs. memorized answers</a:t>
            </a:r>
          </a:p>
          <a:p>
            <a:endParaRPr lang="en-US" dirty="0"/>
          </a:p>
        </p:txBody>
      </p:sp>
    </p:spTree>
    <p:extLst>
      <p:ext uri="{BB962C8B-B14F-4D97-AF65-F5344CB8AC3E}">
        <p14:creationId xmlns:p14="http://schemas.microsoft.com/office/powerpoint/2010/main" val="38908067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676400"/>
            <a:ext cx="7543800" cy="646331"/>
          </a:xfrm>
          <a:prstGeom prst="rect">
            <a:avLst/>
          </a:prstGeom>
        </p:spPr>
        <p:txBody>
          <a:bodyPr wrap="square">
            <a:spAutoFit/>
          </a:bodyPr>
          <a:lstStyle/>
          <a:p>
            <a:r>
              <a:rPr lang="en-US" dirty="0" smtClean="0"/>
              <a:t>Failure is nearly always a prerequisite 	for future learning and success in 	STEM. Most initial learning occurs via trial-and-error.</a:t>
            </a:r>
            <a:endParaRPr lang="en-US" dirty="0"/>
          </a:p>
        </p:txBody>
      </p:sp>
      <p:sp>
        <p:nvSpPr>
          <p:cNvPr id="3" name="Rectangle 2"/>
          <p:cNvSpPr/>
          <p:nvPr/>
        </p:nvSpPr>
        <p:spPr>
          <a:xfrm>
            <a:off x="1752600" y="76200"/>
            <a:ext cx="5105400" cy="1200329"/>
          </a:xfrm>
          <a:prstGeom prst="rect">
            <a:avLst/>
          </a:prstGeom>
        </p:spPr>
        <p:txBody>
          <a:bodyPr wrap="square">
            <a:spAutoFit/>
          </a:bodyPr>
          <a:lstStyle/>
          <a:p>
            <a:pPr algn="ctr"/>
            <a:r>
              <a:rPr lang="en-US" dirty="0" smtClean="0"/>
              <a:t>Afraid to “fail” </a:t>
            </a:r>
          </a:p>
          <a:p>
            <a:pPr algn="ctr"/>
            <a:endParaRPr lang="en-US" dirty="0" smtClean="0"/>
          </a:p>
          <a:p>
            <a:pPr algn="ctr"/>
            <a:endParaRPr lang="en-US" dirty="0" smtClean="0"/>
          </a:p>
          <a:p>
            <a:pPr algn="ctr"/>
            <a:r>
              <a:rPr lang="en-US" dirty="0" smtClean="0"/>
              <a:t>“Failure is not an Option”</a:t>
            </a:r>
            <a:endParaRPr lang="en-US" dirty="0"/>
          </a:p>
        </p:txBody>
      </p:sp>
    </p:spTree>
    <p:extLst>
      <p:ext uri="{BB962C8B-B14F-4D97-AF65-F5344CB8AC3E}">
        <p14:creationId xmlns:p14="http://schemas.microsoft.com/office/powerpoint/2010/main" val="280124932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609600"/>
            <a:ext cx="6553200" cy="3416320"/>
          </a:xfrm>
          <a:prstGeom prst="rect">
            <a:avLst/>
          </a:prstGeom>
        </p:spPr>
        <p:txBody>
          <a:bodyPr wrap="square">
            <a:spAutoFit/>
          </a:bodyPr>
          <a:lstStyle/>
          <a:p>
            <a:r>
              <a:rPr lang="en-US" sz="3600" dirty="0"/>
              <a:t>“If you're not prepared to be wrong, </a:t>
            </a:r>
            <a:r>
              <a:rPr lang="en-US" sz="3600" dirty="0" smtClean="0"/>
              <a:t>you </a:t>
            </a:r>
            <a:r>
              <a:rPr lang="en-US" sz="3600" dirty="0"/>
              <a:t>will never come up with 	anything original."</a:t>
            </a:r>
          </a:p>
          <a:p>
            <a:r>
              <a:rPr lang="en-US" sz="3600" dirty="0"/>
              <a:t>				</a:t>
            </a:r>
          </a:p>
          <a:p>
            <a:r>
              <a:rPr lang="en-US" sz="3600" dirty="0"/>
              <a:t>				</a:t>
            </a:r>
            <a:endParaRPr lang="en-US" sz="3600" dirty="0" smtClean="0"/>
          </a:p>
          <a:p>
            <a:r>
              <a:rPr lang="en-US" sz="3600" dirty="0" smtClean="0"/>
              <a:t>--</a:t>
            </a:r>
            <a:r>
              <a:rPr lang="en-US" sz="3600" dirty="0"/>
              <a:t>Sir Ken Robinson</a:t>
            </a:r>
          </a:p>
        </p:txBody>
      </p:sp>
    </p:spTree>
    <p:extLst>
      <p:ext uri="{BB962C8B-B14F-4D97-AF65-F5344CB8AC3E}">
        <p14:creationId xmlns:p14="http://schemas.microsoft.com/office/powerpoint/2010/main" val="236596265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85800" y="1905000"/>
            <a:ext cx="8001000" cy="1569660"/>
          </a:xfrm>
          <a:prstGeom prst="rect">
            <a:avLst/>
          </a:prstGeom>
        </p:spPr>
        <p:txBody>
          <a:bodyPr wrap="square">
            <a:spAutoFit/>
          </a:bodyPr>
          <a:lstStyle/>
          <a:p>
            <a:r>
              <a:rPr lang="en-US" sz="2400" b="1" dirty="0"/>
              <a:t>When asked why he became a scientist, Nobel </a:t>
            </a:r>
            <a:r>
              <a:rPr lang="en-US" sz="2400" b="1" dirty="0" smtClean="0"/>
              <a:t>Laureate </a:t>
            </a:r>
            <a:r>
              <a:rPr lang="en-US" sz="2400" b="1" dirty="0"/>
              <a:t>Isidor Rabi attributed his success </a:t>
            </a:r>
            <a:r>
              <a:rPr lang="en-US" sz="2400" b="1" dirty="0" smtClean="0"/>
              <a:t>to </a:t>
            </a:r>
            <a:r>
              <a:rPr lang="en-US" sz="2400" b="1" dirty="0"/>
              <a:t>his mother. Every day, she would ask </a:t>
            </a:r>
            <a:r>
              <a:rPr lang="en-US" sz="2400" b="1" dirty="0" smtClean="0"/>
              <a:t>him </a:t>
            </a:r>
            <a:r>
              <a:rPr lang="en-US" sz="2400" b="1" dirty="0"/>
              <a:t>the same question about his school </a:t>
            </a:r>
            <a:r>
              <a:rPr lang="en-US" sz="2400" b="1" dirty="0" smtClean="0"/>
              <a:t>day</a:t>
            </a:r>
            <a:r>
              <a:rPr lang="en-US" sz="2400" b="1" dirty="0"/>
              <a:t>: “Did </a:t>
            </a:r>
            <a:r>
              <a:rPr lang="en-US" sz="2400" b="1" dirty="0" smtClean="0"/>
              <a:t>you ask a good question </a:t>
            </a:r>
            <a:r>
              <a:rPr lang="en-US" sz="2400" b="1" dirty="0"/>
              <a:t>today?”</a:t>
            </a:r>
          </a:p>
        </p:txBody>
      </p:sp>
      <p:sp>
        <p:nvSpPr>
          <p:cNvPr id="3" name="Rectangle 2"/>
          <p:cNvSpPr/>
          <p:nvPr/>
        </p:nvSpPr>
        <p:spPr>
          <a:xfrm>
            <a:off x="2286000" y="533400"/>
            <a:ext cx="4572000" cy="830997"/>
          </a:xfrm>
          <a:prstGeom prst="rect">
            <a:avLst/>
          </a:prstGeom>
        </p:spPr>
        <p:txBody>
          <a:bodyPr>
            <a:spAutoFit/>
          </a:bodyPr>
          <a:lstStyle/>
          <a:p>
            <a:pPr algn="ctr"/>
            <a:r>
              <a:rPr lang="en-US" sz="2400" dirty="0"/>
              <a:t>Good Science Begins with Asking the Right Questions </a:t>
            </a:r>
          </a:p>
        </p:txBody>
      </p:sp>
      <p:sp>
        <p:nvSpPr>
          <p:cNvPr id="4" name="Rectangle 3"/>
          <p:cNvSpPr/>
          <p:nvPr/>
        </p:nvSpPr>
        <p:spPr>
          <a:xfrm>
            <a:off x="1905000" y="4114800"/>
            <a:ext cx="4724400" cy="954107"/>
          </a:xfrm>
          <a:prstGeom prst="rect">
            <a:avLst/>
          </a:prstGeom>
        </p:spPr>
        <p:txBody>
          <a:bodyPr wrap="square">
            <a:spAutoFit/>
          </a:bodyPr>
          <a:lstStyle/>
          <a:p>
            <a:pPr algn="ctr"/>
            <a:r>
              <a:rPr lang="en-US" sz="2800" dirty="0"/>
              <a:t>Asking a good question and </a:t>
            </a:r>
          </a:p>
          <a:p>
            <a:pPr algn="ctr"/>
            <a:r>
              <a:rPr lang="en-US" sz="2800" dirty="0"/>
              <a:t>“staying in the question”</a:t>
            </a:r>
          </a:p>
        </p:txBody>
      </p:sp>
    </p:spTree>
    <p:extLst>
      <p:ext uri="{BB962C8B-B14F-4D97-AF65-F5344CB8AC3E}">
        <p14:creationId xmlns:p14="http://schemas.microsoft.com/office/powerpoint/2010/main" val="38611162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43000" y="762000"/>
            <a:ext cx="6629400" cy="4247317"/>
          </a:xfrm>
          <a:prstGeom prst="rect">
            <a:avLst/>
          </a:prstGeom>
        </p:spPr>
        <p:txBody>
          <a:bodyPr wrap="square">
            <a:spAutoFit/>
          </a:bodyPr>
          <a:lstStyle/>
          <a:p>
            <a:pPr algn="ctr"/>
            <a:r>
              <a:rPr lang="en-US" sz="5400" dirty="0"/>
              <a:t>We were born to </a:t>
            </a:r>
          </a:p>
          <a:p>
            <a:pPr algn="ctr"/>
            <a:r>
              <a:rPr lang="en-US" sz="5400" dirty="0"/>
              <a:t>invent </a:t>
            </a:r>
          </a:p>
          <a:p>
            <a:pPr algn="ctr"/>
            <a:r>
              <a:rPr lang="en-US" sz="5400" dirty="0"/>
              <a:t>innovate</a:t>
            </a:r>
          </a:p>
          <a:p>
            <a:pPr algn="ctr"/>
            <a:r>
              <a:rPr lang="en-US" sz="5400" dirty="0"/>
              <a:t>and </a:t>
            </a:r>
          </a:p>
          <a:p>
            <a:pPr algn="ctr"/>
            <a:r>
              <a:rPr lang="en-US" sz="5400" dirty="0"/>
              <a:t>improvise</a:t>
            </a:r>
          </a:p>
        </p:txBody>
      </p:sp>
      <p:sp>
        <p:nvSpPr>
          <p:cNvPr id="3" name="Rectangle 2"/>
          <p:cNvSpPr/>
          <p:nvPr/>
        </p:nvSpPr>
        <p:spPr>
          <a:xfrm rot="11585898" flipV="1">
            <a:off x="35000" y="3273975"/>
            <a:ext cx="6328598" cy="369332"/>
          </a:xfrm>
          <a:prstGeom prst="rect">
            <a:avLst/>
          </a:prstGeom>
        </p:spPr>
        <p:txBody>
          <a:bodyPr wrap="square">
            <a:spAutoFit/>
          </a:bodyPr>
          <a:lstStyle/>
          <a:p>
            <a:r>
              <a:rPr lang="en-US" dirty="0"/>
              <a:t>We were never “born to read.” </a:t>
            </a:r>
          </a:p>
        </p:txBody>
      </p:sp>
    </p:spTree>
    <p:extLst>
      <p:ext uri="{BB962C8B-B14F-4D97-AF65-F5344CB8AC3E}">
        <p14:creationId xmlns:p14="http://schemas.microsoft.com/office/powerpoint/2010/main" val="99597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STEM ACTIVITY #3</a:t>
            </a:r>
            <a:endParaRPr lang="en-US" dirty="0"/>
          </a:p>
        </p:txBody>
      </p:sp>
      <p:sp>
        <p:nvSpPr>
          <p:cNvPr id="3" name="Text Placeholder 2"/>
          <p:cNvSpPr>
            <a:spLocks noGrp="1"/>
          </p:cNvSpPr>
          <p:nvPr>
            <p:ph type="body" sz="half" idx="2"/>
          </p:nvPr>
        </p:nvSpPr>
        <p:spPr/>
        <p:txBody>
          <a:bodyPr/>
          <a:lstStyle/>
          <a:p>
            <a:r>
              <a:rPr lang="en-US" dirty="0" smtClean="0"/>
              <a:t>Can you wrap a piece of paper around your body? </a:t>
            </a:r>
            <a:endParaRPr lang="en-US" dirty="0"/>
          </a:p>
        </p:txBody>
      </p:sp>
      <p:pic>
        <p:nvPicPr>
          <p:cNvPr id="11" name="Picture Placeholder 10"/>
          <p:cNvPicPr>
            <a:picLocks noGrp="1" noChangeAspect="1"/>
          </p:cNvPicPr>
          <p:nvPr>
            <p:ph type="pic" sz="quarter" idx="14"/>
          </p:nvPr>
        </p:nvPicPr>
        <p:blipFill>
          <a:blip r:embed="rId2">
            <a:extLst>
              <a:ext uri="{28A0092B-C50C-407E-A947-70E740481C1C}">
                <a14:useLocalDpi xmlns:a14="http://schemas.microsoft.com/office/drawing/2010/main" val="0"/>
              </a:ext>
            </a:extLst>
          </a:blip>
          <a:srcRect t="13855" b="13855"/>
          <a:stretch>
            <a:fillRect/>
          </a:stretch>
        </p:blipFill>
        <p:spPr/>
      </p:pic>
    </p:spTree>
    <p:extLst>
      <p:ext uri="{BB962C8B-B14F-4D97-AF65-F5344CB8AC3E}">
        <p14:creationId xmlns:p14="http://schemas.microsoft.com/office/powerpoint/2010/main" val="4394963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Let’s Go STem</a:t>
            </a:r>
            <a:endParaRPr lang="en-US" dirty="0"/>
          </a:p>
        </p:txBody>
      </p:sp>
      <p:sp>
        <p:nvSpPr>
          <p:cNvPr id="3" name="Subtitle 2"/>
          <p:cNvSpPr>
            <a:spLocks noGrp="1"/>
          </p:cNvSpPr>
          <p:nvPr>
            <p:ph type="subTitle" idx="1"/>
          </p:nvPr>
        </p:nvSpPr>
        <p:spPr/>
        <p:txBody>
          <a:bodyPr/>
          <a:lstStyle/>
          <a:p>
            <a:r>
              <a:rPr lang="en-US" dirty="0" smtClean="0"/>
              <a:t>Menifee Valley Middle School</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5941" y="3352800"/>
            <a:ext cx="4265941" cy="3186289"/>
          </a:xfrm>
          <a:prstGeom prst="rect">
            <a:avLst/>
          </a:prstGeom>
        </p:spPr>
      </p:pic>
    </p:spTree>
    <p:extLst>
      <p:ext uri="{BB962C8B-B14F-4D97-AF65-F5344CB8AC3E}">
        <p14:creationId xmlns:p14="http://schemas.microsoft.com/office/powerpoint/2010/main" val="7732536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Happened? </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19200" y="1066800"/>
            <a:ext cx="6965948" cy="5224462"/>
          </a:xfrm>
        </p:spPr>
      </p:pic>
    </p:spTree>
    <p:extLst>
      <p:ext uri="{BB962C8B-B14F-4D97-AF65-F5344CB8AC3E}">
        <p14:creationId xmlns:p14="http://schemas.microsoft.com/office/powerpoint/2010/main" val="34570230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Our Stem Program- MVMS</a:t>
            </a:r>
            <a:endParaRPr lang="en-US" dirty="0"/>
          </a:p>
        </p:txBody>
      </p:sp>
      <p:sp>
        <p:nvSpPr>
          <p:cNvPr id="3" name="Content Placeholder 2"/>
          <p:cNvSpPr>
            <a:spLocks noGrp="1"/>
          </p:cNvSpPr>
          <p:nvPr>
            <p:ph idx="1"/>
          </p:nvPr>
        </p:nvSpPr>
        <p:spPr/>
        <p:txBody>
          <a:bodyPr/>
          <a:lstStyle/>
          <a:p>
            <a:r>
              <a:rPr lang="en-US" sz="2000" dirty="0"/>
              <a:t>Why STEM?</a:t>
            </a:r>
          </a:p>
          <a:p>
            <a:r>
              <a:rPr lang="en-US" sz="2000" dirty="0"/>
              <a:t>	“Surely there are much easier paths to take in life. Students who concentrate on Science, Technology, Engineering and Math surely have a long journey ahead of them, harder than the easier path they could take through their academic career. It is when you work the hardest that you feel the biggest sense of accomplishment and experience the greatest sense of joy. Once a student follows the STEM path, they literally have unlimited opportunities ahead of them. Even if students end up in a non-STEM field, the fact that the students took the STEM path will benefit them.” </a:t>
            </a:r>
            <a:r>
              <a:rPr lang="en-US" sz="2000" dirty="0" smtClean="0"/>
              <a:t>                                       Mary </a:t>
            </a:r>
            <a:r>
              <a:rPr lang="en-US" sz="2000" dirty="0"/>
              <a:t>Ellen Weber</a:t>
            </a:r>
          </a:p>
          <a:p>
            <a:endParaRPr lang="en-US" dirty="0"/>
          </a:p>
        </p:txBody>
      </p:sp>
    </p:spTree>
    <p:extLst>
      <p:ext uri="{BB962C8B-B14F-4D97-AF65-F5344CB8AC3E}">
        <p14:creationId xmlns:p14="http://schemas.microsoft.com/office/powerpoint/2010/main" val="29856705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38200" y="762000"/>
            <a:ext cx="7010400" cy="2862322"/>
          </a:xfrm>
          <a:prstGeom prst="rect">
            <a:avLst/>
          </a:prstGeom>
        </p:spPr>
        <p:txBody>
          <a:bodyPr wrap="square">
            <a:spAutoFit/>
          </a:bodyPr>
          <a:lstStyle/>
          <a:p>
            <a:r>
              <a:rPr lang="en-US" sz="3600" dirty="0"/>
              <a:t>Overview</a:t>
            </a:r>
          </a:p>
          <a:p>
            <a:r>
              <a:rPr lang="en-US" sz="3600" dirty="0"/>
              <a:t>Projects</a:t>
            </a:r>
          </a:p>
          <a:p>
            <a:r>
              <a:rPr lang="en-US" sz="3600" dirty="0"/>
              <a:t>Professional Development</a:t>
            </a:r>
          </a:p>
          <a:p>
            <a:r>
              <a:rPr lang="en-US" sz="3600" dirty="0"/>
              <a:t>Student Growth/Research</a:t>
            </a:r>
          </a:p>
          <a:p>
            <a:r>
              <a:rPr lang="en-US" sz="3600" dirty="0"/>
              <a:t>Future Plans – Core Curriculum</a:t>
            </a:r>
          </a:p>
        </p:txBody>
      </p:sp>
    </p:spTree>
    <p:extLst>
      <p:ext uri="{BB962C8B-B14F-4D97-AF65-F5344CB8AC3E}">
        <p14:creationId xmlns:p14="http://schemas.microsoft.com/office/powerpoint/2010/main" val="239150290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Fitness Trail Student Reflections</a:t>
            </a:r>
          </a:p>
        </p:txBody>
      </p:sp>
      <p:sp>
        <p:nvSpPr>
          <p:cNvPr id="3" name="Rectangle 2"/>
          <p:cNvSpPr/>
          <p:nvPr/>
        </p:nvSpPr>
        <p:spPr>
          <a:xfrm>
            <a:off x="609600" y="1028343"/>
            <a:ext cx="8153400" cy="3477875"/>
          </a:xfrm>
          <a:prstGeom prst="rect">
            <a:avLst/>
          </a:prstGeom>
        </p:spPr>
        <p:txBody>
          <a:bodyPr wrap="square">
            <a:spAutoFit/>
          </a:bodyPr>
          <a:lstStyle/>
          <a:p>
            <a:r>
              <a:rPr lang="en-US" sz="2000" dirty="0"/>
              <a:t>Carlos (EL) –” Using the internet to research very useful. There are many useful websites. The websites provide you with many important detailed information. This project taught me to be smart when planning out projects…The best part in this project was making the equipment</a:t>
            </a:r>
            <a:r>
              <a:rPr lang="en-US" sz="2000" dirty="0" smtClean="0"/>
              <a:t>.”</a:t>
            </a:r>
          </a:p>
          <a:p>
            <a:endParaRPr lang="en-US" sz="2000" dirty="0"/>
          </a:p>
          <a:p>
            <a:r>
              <a:rPr lang="en-US" sz="2000" dirty="0"/>
              <a:t>Fernando (EL) – “I will use this skills that I have learned to other class in </a:t>
            </a:r>
            <a:r>
              <a:rPr lang="en-US" sz="2000" dirty="0" smtClean="0"/>
              <a:t>several </a:t>
            </a:r>
            <a:r>
              <a:rPr lang="en-US" sz="2000" dirty="0"/>
              <a:t>ways. I think it will be great if I kept them because it will help me in the future. I want to impress my teachers too with my skills that I have learned. I will also keep my skills because I want to show it to my family….I will use if for my job. My parents would be please with and I would be happy. I liked it because I have learn new things…”</a:t>
            </a:r>
          </a:p>
        </p:txBody>
      </p:sp>
    </p:spTree>
    <p:extLst>
      <p:ext uri="{BB962C8B-B14F-4D97-AF65-F5344CB8AC3E}">
        <p14:creationId xmlns:p14="http://schemas.microsoft.com/office/powerpoint/2010/main" val="18256203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Fitness </a:t>
            </a:r>
            <a:r>
              <a:rPr lang="en-US" dirty="0"/>
              <a:t>Trail Student Reflections</a:t>
            </a:r>
          </a:p>
        </p:txBody>
      </p:sp>
      <p:sp>
        <p:nvSpPr>
          <p:cNvPr id="3" name="Rectangle 2"/>
          <p:cNvSpPr/>
          <p:nvPr/>
        </p:nvSpPr>
        <p:spPr>
          <a:xfrm>
            <a:off x="914400" y="1028343"/>
            <a:ext cx="7315200" cy="4093428"/>
          </a:xfrm>
          <a:prstGeom prst="rect">
            <a:avLst/>
          </a:prstGeom>
        </p:spPr>
        <p:txBody>
          <a:bodyPr wrap="square">
            <a:spAutoFit/>
          </a:bodyPr>
          <a:lstStyle/>
          <a:p>
            <a:r>
              <a:rPr lang="en-US" sz="2000" dirty="0"/>
              <a:t>Trevor (GATE)- “Three things I enjoyed about this project were, the challenge, the new things I learned, and the complexity. The challenge was harder than most challenges. Next, learning new things I enjoyed because if offered me a chance to try and figure it out on my own. Lastly, the complexity of this project was intense. This project was like real life and took a lot of time to complete</a:t>
            </a:r>
            <a:r>
              <a:rPr lang="en-US" sz="2000" dirty="0" smtClean="0"/>
              <a:t>.”</a:t>
            </a:r>
          </a:p>
          <a:p>
            <a:endParaRPr lang="en-US" sz="2000" dirty="0"/>
          </a:p>
          <a:p>
            <a:r>
              <a:rPr lang="en-US" sz="2000" dirty="0"/>
              <a:t>Hope – “I can use these skills in life because you kind of already used 8th grade math so I would probably get the math better when it comes to learning it. Also, when I am all grown up, I can help my sister if she doesn’t get it…I enjoyed this project a lot because we got to play with clay and got to paint and have a teacher that helps you if you need help.”</a:t>
            </a:r>
          </a:p>
        </p:txBody>
      </p:sp>
    </p:spTree>
    <p:extLst>
      <p:ext uri="{BB962C8B-B14F-4D97-AF65-F5344CB8AC3E}">
        <p14:creationId xmlns:p14="http://schemas.microsoft.com/office/powerpoint/2010/main" val="378810547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Bridge Building Project</a:t>
            </a:r>
          </a:p>
        </p:txBody>
      </p:sp>
      <p:sp>
        <p:nvSpPr>
          <p:cNvPr id="5" name="Rectangle 4"/>
          <p:cNvSpPr/>
          <p:nvPr/>
        </p:nvSpPr>
        <p:spPr>
          <a:xfrm>
            <a:off x="990600" y="1066800"/>
            <a:ext cx="5867400" cy="3539430"/>
          </a:xfrm>
          <a:prstGeom prst="rect">
            <a:avLst/>
          </a:prstGeom>
        </p:spPr>
        <p:txBody>
          <a:bodyPr wrap="square">
            <a:spAutoFit/>
          </a:bodyPr>
          <a:lstStyle/>
          <a:p>
            <a:r>
              <a:rPr lang="en-US" sz="2800" dirty="0"/>
              <a:t>Engineering Design Process</a:t>
            </a:r>
          </a:p>
          <a:p>
            <a:r>
              <a:rPr lang="en-US" sz="2800" dirty="0"/>
              <a:t>PowerPoint</a:t>
            </a:r>
          </a:p>
          <a:p>
            <a:r>
              <a:rPr lang="en-US" sz="2800" dirty="0"/>
              <a:t>Activity</a:t>
            </a:r>
          </a:p>
          <a:p>
            <a:r>
              <a:rPr lang="en-US" sz="2800" dirty="0"/>
              <a:t>Webquest</a:t>
            </a:r>
          </a:p>
          <a:p>
            <a:r>
              <a:rPr lang="en-US" sz="2800" dirty="0"/>
              <a:t>Research- types of bridges</a:t>
            </a:r>
          </a:p>
          <a:p>
            <a:r>
              <a:rPr lang="en-US" sz="2800" dirty="0"/>
              <a:t>Shapes</a:t>
            </a:r>
          </a:p>
          <a:p>
            <a:r>
              <a:rPr lang="en-US" sz="2800" dirty="0"/>
              <a:t>Forces</a:t>
            </a:r>
          </a:p>
          <a:p>
            <a:r>
              <a:rPr lang="en-US" sz="2800" dirty="0"/>
              <a:t>Building a Truss Bridge</a:t>
            </a:r>
          </a:p>
        </p:txBody>
      </p:sp>
    </p:spTree>
    <p:extLst>
      <p:ext uri="{BB962C8B-B14F-4D97-AF65-F5344CB8AC3E}">
        <p14:creationId xmlns:p14="http://schemas.microsoft.com/office/powerpoint/2010/main" val="13430161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Professional Development Experiences</a:t>
            </a:r>
          </a:p>
        </p:txBody>
      </p:sp>
      <p:sp>
        <p:nvSpPr>
          <p:cNvPr id="3" name="Rectangle 2"/>
          <p:cNvSpPr/>
          <p:nvPr/>
        </p:nvSpPr>
        <p:spPr>
          <a:xfrm>
            <a:off x="392596" y="1066800"/>
            <a:ext cx="8305800" cy="3785652"/>
          </a:xfrm>
          <a:prstGeom prst="rect">
            <a:avLst/>
          </a:prstGeom>
        </p:spPr>
        <p:txBody>
          <a:bodyPr wrap="square">
            <a:spAutoFit/>
          </a:bodyPr>
          <a:lstStyle/>
          <a:p>
            <a:r>
              <a:rPr lang="en-US" sz="2400" dirty="0"/>
              <a:t>STEM Summer Institute – California State University, San Bernardino, San Bernardino, CA</a:t>
            </a:r>
          </a:p>
          <a:p>
            <a:r>
              <a:rPr lang="en-US" sz="2400" dirty="0"/>
              <a:t>STEM Institute – San Bernardino Superintendent of Schools, San Bernardino, CA</a:t>
            </a:r>
          </a:p>
          <a:p>
            <a:r>
              <a:rPr lang="en-US" sz="2400" dirty="0"/>
              <a:t>California Science Teachers Association (CSTA) – Pasadena, CA</a:t>
            </a:r>
          </a:p>
          <a:p>
            <a:r>
              <a:rPr lang="en-US" sz="2400" dirty="0"/>
              <a:t>National Science Teachers Association (NSTA) – Seattle, WA</a:t>
            </a:r>
          </a:p>
          <a:p>
            <a:r>
              <a:rPr lang="en-US" sz="2400" dirty="0"/>
              <a:t>International Technology and Engineering Education Association – Long Beach, CA</a:t>
            </a:r>
          </a:p>
          <a:p>
            <a:r>
              <a:rPr lang="en-US" sz="2400" dirty="0"/>
              <a:t>National Science Teachers Association STEM Forum (NSTA) – Atlantic City, NJ</a:t>
            </a:r>
          </a:p>
        </p:txBody>
      </p:sp>
    </p:spTree>
    <p:extLst>
      <p:ext uri="{BB962C8B-B14F-4D97-AF65-F5344CB8AC3E}">
        <p14:creationId xmlns:p14="http://schemas.microsoft.com/office/powerpoint/2010/main" val="239959850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Our Research</a:t>
            </a:r>
          </a:p>
        </p:txBody>
      </p:sp>
      <p:sp>
        <p:nvSpPr>
          <p:cNvPr id="3" name="Rectangle 2"/>
          <p:cNvSpPr/>
          <p:nvPr/>
        </p:nvSpPr>
        <p:spPr>
          <a:xfrm>
            <a:off x="308113" y="1143000"/>
            <a:ext cx="8534400" cy="3785652"/>
          </a:xfrm>
          <a:prstGeom prst="rect">
            <a:avLst/>
          </a:prstGeom>
        </p:spPr>
        <p:txBody>
          <a:bodyPr wrap="square">
            <a:spAutoFit/>
          </a:bodyPr>
          <a:lstStyle/>
          <a:p>
            <a:r>
              <a:rPr lang="en-US" sz="2000" dirty="0"/>
              <a:t>Pre- and post-student survey’s</a:t>
            </a:r>
          </a:p>
          <a:p>
            <a:r>
              <a:rPr lang="en-US" sz="2000" dirty="0"/>
              <a:t>Attitudes about STEM; careers and college</a:t>
            </a:r>
          </a:p>
          <a:p>
            <a:r>
              <a:rPr lang="en-US" sz="2000" dirty="0"/>
              <a:t>Standards-based pre- and post-assessment</a:t>
            </a:r>
          </a:p>
          <a:p>
            <a:r>
              <a:rPr lang="en-US" sz="2000" dirty="0"/>
              <a:t>Science and math	</a:t>
            </a:r>
          </a:p>
          <a:p>
            <a:r>
              <a:rPr lang="en-US" sz="2000" dirty="0"/>
              <a:t>writing</a:t>
            </a:r>
          </a:p>
          <a:p>
            <a:r>
              <a:rPr lang="en-US" sz="2000" dirty="0"/>
              <a:t>Analyzing data for: (STEM students vs. general population)</a:t>
            </a:r>
          </a:p>
          <a:p>
            <a:r>
              <a:rPr lang="en-US" sz="2000" dirty="0"/>
              <a:t>gender comparisons</a:t>
            </a:r>
          </a:p>
          <a:p>
            <a:r>
              <a:rPr lang="en-US" sz="2000" dirty="0"/>
              <a:t>attendance</a:t>
            </a:r>
          </a:p>
          <a:p>
            <a:r>
              <a:rPr lang="en-US" sz="2000" dirty="0"/>
              <a:t>student </a:t>
            </a:r>
            <a:r>
              <a:rPr lang="en-US" sz="2000" dirty="0" smtClean="0"/>
              <a:t>achievement</a:t>
            </a:r>
          </a:p>
          <a:p>
            <a:r>
              <a:rPr lang="en-US" sz="2000" dirty="0" smtClean="0"/>
              <a:t>grades</a:t>
            </a:r>
            <a:endParaRPr lang="en-US" sz="2000" dirty="0"/>
          </a:p>
          <a:p>
            <a:r>
              <a:rPr lang="en-US" sz="2000" dirty="0" smtClean="0"/>
              <a:t>CST scores</a:t>
            </a:r>
          </a:p>
          <a:p>
            <a:r>
              <a:rPr lang="en-US" sz="2000" dirty="0" smtClean="0"/>
              <a:t>retention </a:t>
            </a:r>
            <a:r>
              <a:rPr lang="en-US" sz="2000" dirty="0"/>
              <a:t>of information</a:t>
            </a:r>
          </a:p>
        </p:txBody>
      </p:sp>
    </p:spTree>
    <p:extLst>
      <p:ext uri="{BB962C8B-B14F-4D97-AF65-F5344CB8AC3E}">
        <p14:creationId xmlns:p14="http://schemas.microsoft.com/office/powerpoint/2010/main" val="1764164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STEM CST Data</a:t>
            </a: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838200"/>
            <a:ext cx="7656513"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09243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STEM CST Data - EL</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52" y="914400"/>
            <a:ext cx="7656513"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305361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STEM Goals</a:t>
            </a:r>
          </a:p>
        </p:txBody>
      </p:sp>
      <p:sp>
        <p:nvSpPr>
          <p:cNvPr id="4" name="Rounded Rectangle 3"/>
          <p:cNvSpPr/>
          <p:nvPr/>
        </p:nvSpPr>
        <p:spPr>
          <a:xfrm>
            <a:off x="4780515" y="838200"/>
            <a:ext cx="2286000" cy="12192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Learning and </a:t>
            </a:r>
            <a:r>
              <a:rPr lang="en-US" dirty="0" smtClean="0"/>
              <a:t>InnovaSTEM </a:t>
            </a:r>
          </a:p>
          <a:p>
            <a:pPr algn="ctr"/>
            <a:r>
              <a:rPr lang="en-US" dirty="0" smtClean="0"/>
              <a:t>Goalsation </a:t>
            </a:r>
            <a:r>
              <a:rPr lang="en-US" dirty="0"/>
              <a:t>Skills</a:t>
            </a:r>
          </a:p>
        </p:txBody>
      </p:sp>
      <p:sp>
        <p:nvSpPr>
          <p:cNvPr id="5" name="Rounded Rectangle 4"/>
          <p:cNvSpPr/>
          <p:nvPr/>
        </p:nvSpPr>
        <p:spPr>
          <a:xfrm>
            <a:off x="4803707" y="3765274"/>
            <a:ext cx="2438400" cy="12639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Information, Media and Technology</a:t>
            </a:r>
          </a:p>
        </p:txBody>
      </p:sp>
      <p:sp>
        <p:nvSpPr>
          <p:cNvPr id="6" name="Rounded Rectangle 5"/>
          <p:cNvSpPr/>
          <p:nvPr/>
        </p:nvSpPr>
        <p:spPr>
          <a:xfrm>
            <a:off x="4807020" y="2236304"/>
            <a:ext cx="2285999" cy="1295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Life and Career Skills</a:t>
            </a:r>
          </a:p>
        </p:txBody>
      </p:sp>
      <p:sp>
        <p:nvSpPr>
          <p:cNvPr id="7" name="Oval 6"/>
          <p:cNvSpPr/>
          <p:nvPr/>
        </p:nvSpPr>
        <p:spPr>
          <a:xfrm>
            <a:off x="180031" y="1325165"/>
            <a:ext cx="3352800" cy="27970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Common</a:t>
            </a:r>
          </a:p>
          <a:p>
            <a:pPr algn="ctr"/>
            <a:r>
              <a:rPr lang="en-US" dirty="0" smtClean="0"/>
              <a:t>Core </a:t>
            </a:r>
            <a:endParaRPr lang="en-US" dirty="0"/>
          </a:p>
        </p:txBody>
      </p:sp>
      <p:sp>
        <p:nvSpPr>
          <p:cNvPr id="10" name="Right Arrow 9"/>
          <p:cNvSpPr/>
          <p:nvPr/>
        </p:nvSpPr>
        <p:spPr>
          <a:xfrm>
            <a:off x="3549396" y="1357883"/>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ight Arrow 10"/>
          <p:cNvSpPr/>
          <p:nvPr/>
        </p:nvSpPr>
        <p:spPr>
          <a:xfrm>
            <a:off x="3697357" y="256336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ight Arrow 11"/>
          <p:cNvSpPr/>
          <p:nvPr/>
        </p:nvSpPr>
        <p:spPr>
          <a:xfrm>
            <a:off x="3352800" y="3959451"/>
            <a:ext cx="117500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5461688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19140000">
            <a:off x="646018" y="1232330"/>
            <a:ext cx="5313085" cy="1727526"/>
          </a:xfrm>
        </p:spPr>
        <p:txBody>
          <a:bodyPr/>
          <a:lstStyle/>
          <a:p>
            <a:r>
              <a:rPr lang="en-US" dirty="0"/>
              <a:t>What Works, What Lasts, and Why: </a:t>
            </a:r>
            <a:br>
              <a:rPr lang="en-US" dirty="0"/>
            </a:br>
            <a:r>
              <a:rPr lang="en-US" dirty="0"/>
              <a:t>CCSS + NGSS = Brain-STEM </a:t>
            </a:r>
            <a:br>
              <a:rPr lang="en-US" dirty="0"/>
            </a:br>
            <a:endParaRPr lang="en-US" dirty="0"/>
          </a:p>
        </p:txBody>
      </p:sp>
      <p:sp>
        <p:nvSpPr>
          <p:cNvPr id="4" name="Text Placeholder 3"/>
          <p:cNvSpPr>
            <a:spLocks noGrp="1"/>
          </p:cNvSpPr>
          <p:nvPr>
            <p:ph type="body" sz="half" idx="2"/>
          </p:nvPr>
        </p:nvSpPr>
        <p:spPr/>
        <p:txBody>
          <a:bodyPr/>
          <a:lstStyle/>
          <a:p>
            <a:endParaRPr lang="en-US"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191000" y="3276600"/>
            <a:ext cx="4422143" cy="3285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30056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365760"/>
            <a:ext cx="7520940" cy="1005840"/>
          </a:xfrm>
        </p:spPr>
        <p:txBody>
          <a:bodyPr/>
          <a:lstStyle/>
          <a:p>
            <a:r>
              <a:rPr lang="en-US" dirty="0"/>
              <a:t>Common Core Standards</a:t>
            </a:r>
          </a:p>
        </p:txBody>
      </p:sp>
      <p:sp>
        <p:nvSpPr>
          <p:cNvPr id="3" name="Rectangle 2"/>
          <p:cNvSpPr/>
          <p:nvPr/>
        </p:nvSpPr>
        <p:spPr>
          <a:xfrm>
            <a:off x="775252" y="1447800"/>
            <a:ext cx="6019800" cy="3539430"/>
          </a:xfrm>
          <a:prstGeom prst="rect">
            <a:avLst/>
          </a:prstGeom>
        </p:spPr>
        <p:txBody>
          <a:bodyPr wrap="square">
            <a:spAutoFit/>
          </a:bodyPr>
          <a:lstStyle/>
          <a:p>
            <a:r>
              <a:rPr lang="en-US" sz="3200" dirty="0"/>
              <a:t>Integration in STEM</a:t>
            </a:r>
          </a:p>
          <a:p>
            <a:r>
              <a:rPr lang="en-US" sz="3200" dirty="0"/>
              <a:t>Students are writing</a:t>
            </a:r>
          </a:p>
          <a:p>
            <a:r>
              <a:rPr lang="en-US" sz="3200" dirty="0"/>
              <a:t>Students are applying math</a:t>
            </a:r>
          </a:p>
          <a:p>
            <a:r>
              <a:rPr lang="en-US" sz="3200" dirty="0"/>
              <a:t>Students are applying critical thinking skills</a:t>
            </a:r>
          </a:p>
          <a:p>
            <a:r>
              <a:rPr lang="en-US" sz="3200" dirty="0"/>
              <a:t>Students are problem solving</a:t>
            </a:r>
          </a:p>
          <a:p>
            <a:r>
              <a:rPr lang="en-US" sz="3200" dirty="0"/>
              <a:t>Students are justifying decisions</a:t>
            </a:r>
          </a:p>
        </p:txBody>
      </p:sp>
    </p:spTree>
    <p:extLst>
      <p:ext uri="{BB962C8B-B14F-4D97-AF65-F5344CB8AC3E}">
        <p14:creationId xmlns:p14="http://schemas.microsoft.com/office/powerpoint/2010/main" val="420675356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Future Plans</a:t>
            </a:r>
          </a:p>
        </p:txBody>
      </p:sp>
      <p:sp>
        <p:nvSpPr>
          <p:cNvPr id="3" name="Rectangle 2"/>
          <p:cNvSpPr/>
          <p:nvPr/>
        </p:nvSpPr>
        <p:spPr>
          <a:xfrm>
            <a:off x="990600" y="1295400"/>
            <a:ext cx="5867400" cy="3108543"/>
          </a:xfrm>
          <a:prstGeom prst="rect">
            <a:avLst/>
          </a:prstGeom>
        </p:spPr>
        <p:txBody>
          <a:bodyPr wrap="square">
            <a:spAutoFit/>
          </a:bodyPr>
          <a:lstStyle/>
          <a:p>
            <a:r>
              <a:rPr lang="en-US" sz="2800" b="1" dirty="0"/>
              <a:t>Integration in STEM</a:t>
            </a:r>
          </a:p>
          <a:p>
            <a:r>
              <a:rPr lang="en-US" sz="2800" b="1" dirty="0"/>
              <a:t>Students are writing</a:t>
            </a:r>
          </a:p>
          <a:p>
            <a:r>
              <a:rPr lang="en-US" sz="2800" b="1" dirty="0"/>
              <a:t>Students are applying math</a:t>
            </a:r>
          </a:p>
          <a:p>
            <a:r>
              <a:rPr lang="en-US" sz="2800" b="1" dirty="0"/>
              <a:t>Students are applying critical thinking skills</a:t>
            </a:r>
          </a:p>
          <a:p>
            <a:r>
              <a:rPr lang="en-US" sz="2800" b="1" dirty="0"/>
              <a:t>Students are problem solving</a:t>
            </a:r>
          </a:p>
          <a:p>
            <a:r>
              <a:rPr lang="en-US" sz="2800" b="1" dirty="0"/>
              <a:t>Students are justifying decisions</a:t>
            </a:r>
          </a:p>
        </p:txBody>
      </p:sp>
    </p:spTree>
    <p:extLst>
      <p:ext uri="{BB962C8B-B14F-4D97-AF65-F5344CB8AC3E}">
        <p14:creationId xmlns:p14="http://schemas.microsoft.com/office/powerpoint/2010/main" val="49676688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STEM? </a:t>
            </a:r>
            <a:endParaRPr lang="en-US" dirty="0"/>
          </a:p>
        </p:txBody>
      </p:sp>
      <p:sp>
        <p:nvSpPr>
          <p:cNvPr id="3" name="Content Placeholder 2"/>
          <p:cNvSpPr>
            <a:spLocks noGrp="1"/>
          </p:cNvSpPr>
          <p:nvPr>
            <p:ph idx="1"/>
          </p:nvPr>
        </p:nvSpPr>
        <p:spPr/>
        <p:txBody>
          <a:bodyPr/>
          <a:lstStyle/>
          <a:p>
            <a:pPr algn="ctr"/>
            <a:r>
              <a:rPr lang="en-US" sz="3600" dirty="0"/>
              <a:t>Students and Teachers Enjoying every Minute </a:t>
            </a:r>
          </a:p>
          <a:p>
            <a:pPr algn="ctr"/>
            <a:r>
              <a:rPr lang="en-US" sz="3600" dirty="0"/>
              <a:t>	of the school day, </a:t>
            </a:r>
          </a:p>
          <a:p>
            <a:pPr algn="ctr"/>
            <a:r>
              <a:rPr lang="en-US" sz="3600" dirty="0"/>
              <a:t>because it is finally connected, and </a:t>
            </a:r>
          </a:p>
          <a:p>
            <a:pPr algn="ctr"/>
            <a:r>
              <a:rPr lang="en-US" sz="3600" dirty="0"/>
              <a:t>learning makes sense!</a:t>
            </a:r>
          </a:p>
          <a:p>
            <a:endParaRPr lang="en-US" dirty="0"/>
          </a:p>
        </p:txBody>
      </p:sp>
    </p:spTree>
    <p:extLst>
      <p:ext uri="{BB962C8B-B14F-4D97-AF65-F5344CB8AC3E}">
        <p14:creationId xmlns:p14="http://schemas.microsoft.com/office/powerpoint/2010/main" val="196994600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365760"/>
            <a:ext cx="7482840" cy="4968240"/>
          </a:xfrm>
        </p:spPr>
        <p:txBody>
          <a:bodyPr/>
          <a:lstStyle/>
          <a:p>
            <a:r>
              <a:rPr lang="en-US" dirty="0" smtClean="0"/>
              <a:t>If you would like Additional support, presenter's or a stem consultant for your district or school please contact us. </a:t>
            </a:r>
            <a:br>
              <a:rPr lang="en-US" dirty="0" smtClean="0"/>
            </a:br>
            <a:r>
              <a:rPr lang="en-US" dirty="0" smtClean="0"/>
              <a:t>                            Thank you! </a:t>
            </a:r>
            <a:br>
              <a:rPr lang="en-US" dirty="0" smtClean="0"/>
            </a:br>
            <a:r>
              <a:rPr lang="en-US" dirty="0"/>
              <a:t/>
            </a:r>
            <a:br>
              <a:rPr lang="en-US" dirty="0"/>
            </a:br>
            <a:r>
              <a:rPr lang="en-US" dirty="0" smtClean="0"/>
              <a:t>Cheryl Frye  </a:t>
            </a:r>
            <a:r>
              <a:rPr lang="en-US" dirty="0" smtClean="0">
                <a:hlinkClick r:id="rId2"/>
              </a:rPr>
              <a:t>cfrye@menifeeusd.org</a:t>
            </a:r>
            <a:r>
              <a:rPr lang="en-US" dirty="0" smtClean="0"/>
              <a:t/>
            </a:r>
            <a:br>
              <a:rPr lang="en-US" dirty="0" smtClean="0"/>
            </a:br>
            <a:r>
              <a:rPr lang="en-US" dirty="0" smtClean="0"/>
              <a:t>or</a:t>
            </a:r>
            <a:br>
              <a:rPr lang="en-US" dirty="0" smtClean="0"/>
            </a:br>
            <a:r>
              <a:rPr lang="en-US" dirty="0" smtClean="0"/>
              <a:t>Shelly Munoz </a:t>
            </a:r>
            <a:r>
              <a:rPr lang="en-US" dirty="0" smtClean="0">
                <a:hlinkClick r:id="rId3"/>
              </a:rPr>
              <a:t>smunoz@menifeeusd.org</a:t>
            </a:r>
            <a:r>
              <a:rPr lang="en-US" dirty="0" smtClean="0"/>
              <a:t/>
            </a:r>
            <a:br>
              <a:rPr lang="en-US" dirty="0" smtClean="0"/>
            </a:br>
            <a:r>
              <a:rPr lang="en-US" dirty="0"/>
              <a:t/>
            </a:r>
            <a:br>
              <a:rPr lang="en-US" dirty="0"/>
            </a:br>
            <a:endParaRPr lang="en-US" dirty="0"/>
          </a:p>
        </p:txBody>
      </p:sp>
    </p:spTree>
    <p:extLst>
      <p:ext uri="{BB962C8B-B14F-4D97-AF65-F5344CB8AC3E}">
        <p14:creationId xmlns:p14="http://schemas.microsoft.com/office/powerpoint/2010/main" val="1094492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7520940" cy="548640"/>
          </a:xfrm>
        </p:spPr>
        <p:txBody>
          <a:bodyPr/>
          <a:lstStyle/>
          <a:p>
            <a:r>
              <a:rPr lang="en-US" dirty="0"/>
              <a:t>What Works, What Lasts, and Why: </a:t>
            </a:r>
            <a:br>
              <a:rPr lang="en-US" dirty="0"/>
            </a:br>
            <a:r>
              <a:rPr lang="en-US" dirty="0"/>
              <a:t>CCSS + NGSS = STEM </a:t>
            </a:r>
            <a:br>
              <a:rPr lang="en-US" dirty="0"/>
            </a:br>
            <a:endParaRPr lang="en-US" dirty="0"/>
          </a:p>
        </p:txBody>
      </p:sp>
      <p:sp>
        <p:nvSpPr>
          <p:cNvPr id="3" name="Content Placeholder 2"/>
          <p:cNvSpPr>
            <a:spLocks noGrp="1"/>
          </p:cNvSpPr>
          <p:nvPr>
            <p:ph idx="1"/>
          </p:nvPr>
        </p:nvSpPr>
        <p:spPr>
          <a:xfrm>
            <a:off x="609600" y="1600200"/>
            <a:ext cx="7734300" cy="3352800"/>
          </a:xfrm>
        </p:spPr>
        <p:txBody>
          <a:bodyPr>
            <a:noAutofit/>
          </a:bodyPr>
          <a:lstStyle/>
          <a:p>
            <a:r>
              <a:rPr lang="en-US" sz="2400" dirty="0"/>
              <a:t>How does the brain process language, </a:t>
            </a:r>
            <a:r>
              <a:rPr lang="en-US" sz="2400" dirty="0" smtClean="0"/>
              <a:t>mathematics </a:t>
            </a:r>
            <a:r>
              <a:rPr lang="en-US" sz="2400" dirty="0"/>
              <a:t>and science best?</a:t>
            </a:r>
          </a:p>
          <a:p>
            <a:r>
              <a:rPr lang="en-US" sz="2400" dirty="0"/>
              <a:t>What are the preferred strategies by which the </a:t>
            </a:r>
            <a:r>
              <a:rPr lang="en-US" sz="2400" dirty="0" smtClean="0"/>
              <a:t>human </a:t>
            </a:r>
            <a:r>
              <a:rPr lang="en-US" sz="2400" dirty="0"/>
              <a:t>brain learns? (coherent </a:t>
            </a:r>
            <a:r>
              <a:rPr lang="en-US" sz="2400" dirty="0" smtClean="0"/>
              <a:t>inter-disciplinary in </a:t>
            </a:r>
            <a:r>
              <a:rPr lang="en-US" sz="2400" dirty="0"/>
              <a:t>learning and p-s</a:t>
            </a:r>
            <a:r>
              <a:rPr lang="en-US" sz="2400" dirty="0" smtClean="0"/>
              <a:t>). </a:t>
            </a:r>
            <a:endParaRPr lang="en-US" sz="2400" dirty="0"/>
          </a:p>
          <a:p>
            <a:r>
              <a:rPr lang="en-US" sz="2400" dirty="0"/>
              <a:t>How can we inform classroom instruction to </a:t>
            </a:r>
            <a:r>
              <a:rPr lang="en-US" sz="2400" dirty="0" smtClean="0"/>
              <a:t>meet </a:t>
            </a:r>
            <a:r>
              <a:rPr lang="en-US" sz="2400" dirty="0"/>
              <a:t>the CCSS-ELA, the CCSS-	Mathematics, and the NGSS  based on our </a:t>
            </a:r>
            <a:r>
              <a:rPr lang="en-US" sz="2400" dirty="0" smtClean="0"/>
              <a:t>answers </a:t>
            </a:r>
            <a:r>
              <a:rPr lang="en-US" sz="2400" dirty="0"/>
              <a:t>to the above two questions? </a:t>
            </a:r>
            <a:r>
              <a:rPr lang="en-US" sz="2400" dirty="0" smtClean="0"/>
              <a:t>(</a:t>
            </a:r>
            <a:r>
              <a:rPr lang="en-US" sz="2400" dirty="0"/>
              <a:t>STEM/S.T.2R.E.A.M. Schools)</a:t>
            </a:r>
          </a:p>
          <a:p>
            <a:endParaRPr lang="en-US" sz="32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0800000" flipV="1">
            <a:off x="7010400" y="5334000"/>
            <a:ext cx="1676400" cy="1257300"/>
          </a:xfrm>
          <a:prstGeom prst="rect">
            <a:avLst/>
          </a:prstGeom>
        </p:spPr>
      </p:pic>
    </p:spTree>
    <p:extLst>
      <p:ext uri="{BB962C8B-B14F-4D97-AF65-F5344CB8AC3E}">
        <p14:creationId xmlns:p14="http://schemas.microsoft.com/office/powerpoint/2010/main" val="178628768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365760"/>
            <a:ext cx="7711440" cy="1920240"/>
          </a:xfrm>
        </p:spPr>
        <p:txBody>
          <a:bodyPr/>
          <a:lstStyle/>
          <a:p>
            <a:r>
              <a:rPr lang="en-US" dirty="0"/>
              <a:t>If it's your job to develop the mind, </a:t>
            </a:r>
            <a:br>
              <a:rPr lang="en-US" dirty="0"/>
            </a:br>
            <a:r>
              <a:rPr lang="en-US" dirty="0"/>
              <a:t>shouldn't you know how </a:t>
            </a:r>
            <a:br>
              <a:rPr lang="en-US" dirty="0"/>
            </a:br>
            <a:r>
              <a:rPr lang="en-US" dirty="0"/>
              <a:t>the astonishing human brain works? </a:t>
            </a:r>
          </a:p>
        </p:txBody>
      </p:sp>
      <p:sp>
        <p:nvSpPr>
          <p:cNvPr id="3" name="Content Placeholder 2"/>
          <p:cNvSpPr>
            <a:spLocks noGrp="1"/>
          </p:cNvSpPr>
          <p:nvPr>
            <p:ph idx="1"/>
          </p:nvPr>
        </p:nvSpPr>
        <p:spPr>
          <a:xfrm>
            <a:off x="822960" y="4267200"/>
            <a:ext cx="7520940" cy="762000"/>
          </a:xfrm>
        </p:spPr>
        <p:txBody>
          <a:bodyPr>
            <a:normAutofit fontScale="85000" lnSpcReduction="10000"/>
          </a:bodyPr>
          <a:lstStyle/>
          <a:p>
            <a:r>
              <a:rPr lang="en-US" dirty="0"/>
              <a:t>It has been said that the next great journey for humankind will not take place in outer space, but in the inner space of the human brain. Educators should cultivate a working knowledge of the processes operating within the cerebral "inner space" of the biological mind. </a:t>
            </a:r>
          </a:p>
          <a:p>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905000"/>
            <a:ext cx="2630487" cy="2227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390273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3429000"/>
            <a:ext cx="6553200" cy="1477328"/>
          </a:xfrm>
          <a:prstGeom prst="rect">
            <a:avLst/>
          </a:prstGeom>
        </p:spPr>
        <p:txBody>
          <a:bodyPr wrap="square">
            <a:spAutoFit/>
          </a:bodyPr>
          <a:lstStyle/>
          <a:p>
            <a:r>
              <a:rPr lang="en-US" dirty="0" smtClean="0"/>
              <a:t>Patterns, emotions, relevance, context, content and sense-making are critical factors in driving (1) attention, (2) motivation, (3) learning,   (4) memory formation, and (5) recall. Collectively, these 5 factors are  the primary criteria for transfer into long-term memory storage.</a:t>
            </a:r>
            <a:endParaRPr lang="en-US" dirty="0"/>
          </a:p>
        </p:txBody>
      </p:sp>
      <p:sp>
        <p:nvSpPr>
          <p:cNvPr id="3" name="Rectangle 2"/>
          <p:cNvSpPr/>
          <p:nvPr/>
        </p:nvSpPr>
        <p:spPr>
          <a:xfrm>
            <a:off x="876300" y="2286000"/>
            <a:ext cx="7543800" cy="369332"/>
          </a:xfrm>
          <a:prstGeom prst="rect">
            <a:avLst/>
          </a:prstGeom>
        </p:spPr>
        <p:txBody>
          <a:bodyPr wrap="square">
            <a:spAutoFit/>
          </a:bodyPr>
          <a:lstStyle/>
          <a:p>
            <a:endParaRPr lang="en-US" dirty="0"/>
          </a:p>
        </p:txBody>
      </p:sp>
      <p:sp>
        <p:nvSpPr>
          <p:cNvPr id="4" name="Rectangle 3"/>
          <p:cNvSpPr/>
          <p:nvPr/>
        </p:nvSpPr>
        <p:spPr>
          <a:xfrm>
            <a:off x="2286000" y="0"/>
            <a:ext cx="5791200" cy="3416320"/>
          </a:xfrm>
          <a:prstGeom prst="rect">
            <a:avLst/>
          </a:prstGeom>
        </p:spPr>
        <p:txBody>
          <a:bodyPr wrap="square">
            <a:spAutoFit/>
          </a:bodyPr>
          <a:lstStyle/>
          <a:p>
            <a:r>
              <a:rPr lang="en-US" dirty="0" smtClean="0"/>
              <a:t>Brain-considerate Learning: PERC3S</a:t>
            </a:r>
          </a:p>
          <a:p>
            <a:r>
              <a:rPr lang="en-US" dirty="0" smtClean="0"/>
              <a:t> </a:t>
            </a:r>
          </a:p>
          <a:p>
            <a:r>
              <a:rPr lang="en-US" dirty="0" smtClean="0"/>
              <a:t>There are five BC elements that the human brain seeks while processing incoming stimuli for personal “meaning,” which makes the information “memorable” and worth remembering.</a:t>
            </a:r>
          </a:p>
          <a:p>
            <a:r>
              <a:rPr lang="en-US" dirty="0" smtClean="0"/>
              <a:t> </a:t>
            </a:r>
          </a:p>
          <a:p>
            <a:r>
              <a:rPr lang="en-US" dirty="0" smtClean="0"/>
              <a:t>  Patterns</a:t>
            </a:r>
          </a:p>
          <a:p>
            <a:r>
              <a:rPr lang="en-US" dirty="0" smtClean="0"/>
              <a:t>  Emotions</a:t>
            </a:r>
          </a:p>
          <a:p>
            <a:r>
              <a:rPr lang="en-US" dirty="0" smtClean="0"/>
              <a:t>  Relevance</a:t>
            </a:r>
          </a:p>
          <a:p>
            <a:r>
              <a:rPr lang="en-US" dirty="0" smtClean="0"/>
              <a:t>  Context, Content, and Cognitively-appropriate</a:t>
            </a:r>
          </a:p>
          <a:p>
            <a:r>
              <a:rPr lang="en-US" dirty="0" smtClean="0"/>
              <a:t>  Sense-making</a:t>
            </a:r>
            <a:endParaRPr lang="en-US"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4300" y="260360"/>
            <a:ext cx="2171700" cy="2895600"/>
          </a:xfrm>
          <a:prstGeom prst="rect">
            <a:avLst/>
          </a:prstGeom>
        </p:spPr>
      </p:pic>
    </p:spTree>
    <p:extLst>
      <p:ext uri="{BB962C8B-B14F-4D97-AF65-F5344CB8AC3E}">
        <p14:creationId xmlns:p14="http://schemas.microsoft.com/office/powerpoint/2010/main" val="21494604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303213"/>
            <a:ext cx="8686800" cy="6254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3994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76201"/>
            <a:ext cx="5410200" cy="4893647"/>
          </a:xfrm>
          <a:prstGeom prst="rect">
            <a:avLst/>
          </a:prstGeom>
        </p:spPr>
        <p:txBody>
          <a:bodyPr wrap="square">
            <a:spAutoFit/>
          </a:bodyPr>
          <a:lstStyle/>
          <a:p>
            <a:pPr marL="457200" indent="-457200">
              <a:buAutoNum type="arabicPeriod"/>
            </a:pPr>
            <a:r>
              <a:rPr lang="en-US" sz="2400" dirty="0" smtClean="0"/>
              <a:t>Prepare them all for calculus.</a:t>
            </a:r>
          </a:p>
          <a:p>
            <a:endParaRPr lang="en-US" sz="2400" dirty="0" smtClean="0"/>
          </a:p>
          <a:p>
            <a:pPr marL="457200" indent="-457200">
              <a:buAutoNum type="arabicPeriod" startAt="2"/>
            </a:pPr>
            <a:r>
              <a:rPr lang="en-US" sz="2400" dirty="0" smtClean="0"/>
              <a:t>Prepare them all for employment.</a:t>
            </a:r>
          </a:p>
          <a:p>
            <a:endParaRPr lang="en-US" sz="2400" dirty="0" smtClean="0"/>
          </a:p>
          <a:p>
            <a:pPr marL="457200" indent="-457200">
              <a:buAutoNum type="arabicPeriod" startAt="3"/>
            </a:pPr>
            <a:r>
              <a:rPr lang="en-US" sz="2400" dirty="0" smtClean="0"/>
              <a:t>Prepare them all for a life dominated by 	computer technology.</a:t>
            </a:r>
          </a:p>
          <a:p>
            <a:endParaRPr lang="en-US" sz="2400" dirty="0" smtClean="0"/>
          </a:p>
          <a:p>
            <a:r>
              <a:rPr lang="en-US" sz="2400" dirty="0" smtClean="0"/>
              <a:t>4.Prepare them all to pass state-mandated competency tests.</a:t>
            </a:r>
          </a:p>
          <a:p>
            <a:endParaRPr lang="en-US" sz="2400" dirty="0" smtClean="0"/>
          </a:p>
          <a:p>
            <a:r>
              <a:rPr lang="en-US" sz="2400" dirty="0" smtClean="0"/>
              <a:t>5. Prepare them all to meet the CCSS ELA standards, the CCSS Math standards, and the NGSS standards</a:t>
            </a:r>
            <a:endParaRPr lang="en-US" sz="2400" dirty="0"/>
          </a:p>
        </p:txBody>
      </p:sp>
    </p:spTree>
    <p:extLst>
      <p:ext uri="{BB962C8B-B14F-4D97-AF65-F5344CB8AC3E}">
        <p14:creationId xmlns:p14="http://schemas.microsoft.com/office/powerpoint/2010/main" val="357182776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ngles">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607</TotalTime>
  <Words>1320</Words>
  <Application>Microsoft Office PowerPoint</Application>
  <PresentationFormat>On-screen Show (4:3)</PresentationFormat>
  <Paragraphs>185</Paragraphs>
  <Slides>43</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43</vt:i4>
      </vt:variant>
    </vt:vector>
  </HeadingPairs>
  <TitlesOfParts>
    <vt:vector size="50" baseType="lpstr">
      <vt:lpstr>Arial</vt:lpstr>
      <vt:lpstr>Calibri</vt:lpstr>
      <vt:lpstr>Franklin Gothic Book</vt:lpstr>
      <vt:lpstr>Franklin Gothic Medium</vt:lpstr>
      <vt:lpstr>Tunga</vt:lpstr>
      <vt:lpstr>Wingdings</vt:lpstr>
      <vt:lpstr>Angles</vt:lpstr>
      <vt:lpstr>STEM </vt:lpstr>
      <vt:lpstr>What is STEM- a new way of looking at our students…</vt:lpstr>
      <vt:lpstr>What Happened? </vt:lpstr>
      <vt:lpstr>What Works, What Lasts, and Why:  CCSS + NGSS = Brain-STEM  </vt:lpstr>
      <vt:lpstr>What Works, What Lasts, and Why:  CCSS + NGSS = STEM  </vt:lpstr>
      <vt:lpstr>If it's your job to develop the mind,  shouldn't you know how  the astonishing human brain works? </vt:lpstr>
      <vt:lpstr>PowerPoint Presentation</vt:lpstr>
      <vt:lpstr>PowerPoint Presentation</vt:lpstr>
      <vt:lpstr>PowerPoint Presentation</vt:lpstr>
      <vt:lpstr>PowerPoint Presentation</vt:lpstr>
      <vt:lpstr>PowerPoint Presentation</vt:lpstr>
      <vt:lpstr>STEM Activity #1- 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Scientists, Mathematicians and Engineers</vt:lpstr>
      <vt:lpstr>PowerPoint Presentation</vt:lpstr>
      <vt:lpstr>STREAM or STEAM</vt:lpstr>
      <vt:lpstr>Inquiry</vt:lpstr>
      <vt:lpstr>PowerPoint Presentation</vt:lpstr>
      <vt:lpstr>PowerPoint Presentation</vt:lpstr>
      <vt:lpstr>PowerPoint Presentation</vt:lpstr>
      <vt:lpstr>PowerPoint Presentation</vt:lpstr>
      <vt:lpstr>STEM ACTIVITY #3</vt:lpstr>
      <vt:lpstr>Let’s Go STem</vt:lpstr>
      <vt:lpstr>Our Stem Program- MVMS</vt:lpstr>
      <vt:lpstr>PowerPoint Presentation</vt:lpstr>
      <vt:lpstr>Fitness Trail Student Reflections</vt:lpstr>
      <vt:lpstr>      Fitness Trail Student Reflections</vt:lpstr>
      <vt:lpstr>Bridge Building Project</vt:lpstr>
      <vt:lpstr>Professional Development Experiences</vt:lpstr>
      <vt:lpstr>Our Research</vt:lpstr>
      <vt:lpstr>STEM CST Data</vt:lpstr>
      <vt:lpstr>STEM CST Data - EL</vt:lpstr>
      <vt:lpstr>STEM Goals</vt:lpstr>
      <vt:lpstr>Common Core Standards</vt:lpstr>
      <vt:lpstr>Future Plans</vt:lpstr>
      <vt:lpstr>Why STEM? </vt:lpstr>
      <vt:lpstr>If you would like Additional support, presenter's or a stem consultant for your district or school please contact us.                              Thank you!   Cheryl Frye  cfrye@menifeeusd.org or Shelly Munoz smunoz@menifeeusd.org  </vt:lpstr>
    </vt:vector>
  </TitlesOfParts>
  <Company>Menifee Union School District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STEM</dc:title>
  <dc:creator>Munoz, Shelly</dc:creator>
  <cp:lastModifiedBy>Samurai</cp:lastModifiedBy>
  <cp:revision>31</cp:revision>
  <cp:lastPrinted>2014-02-28T18:16:29Z</cp:lastPrinted>
  <dcterms:created xsi:type="dcterms:W3CDTF">2014-02-26T19:54:44Z</dcterms:created>
  <dcterms:modified xsi:type="dcterms:W3CDTF">2014-03-14T17:28:23Z</dcterms:modified>
</cp:coreProperties>
</file>